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embedTrueTypeFonts="1" saveSubsetFonts="1">
  <p:sldMasterIdLst>
    <p:sldMasterId id="2147483648" r:id="rId1"/>
  </p:sldMasterIdLst>
  <p:notesMasterIdLst>
    <p:notesMasterId r:id="rId32"/>
  </p:notesMasterIdLst>
  <p:sldIdLst>
    <p:sldId id="256" r:id="rId2"/>
    <p:sldId id="257" r:id="rId3"/>
    <p:sldId id="260" r:id="rId4"/>
    <p:sldId id="261" r:id="rId5"/>
    <p:sldId id="264" r:id="rId6"/>
    <p:sldId id="279" r:id="rId7"/>
    <p:sldId id="278" r:id="rId8"/>
    <p:sldId id="270" r:id="rId9"/>
    <p:sldId id="268" r:id="rId10"/>
    <p:sldId id="271" r:id="rId11"/>
    <p:sldId id="272" r:id="rId12"/>
    <p:sldId id="273" r:id="rId13"/>
    <p:sldId id="274" r:id="rId14"/>
    <p:sldId id="275" r:id="rId15"/>
    <p:sldId id="276" r:id="rId16"/>
    <p:sldId id="277" r:id="rId17"/>
    <p:sldId id="283" r:id="rId18"/>
    <p:sldId id="281" r:id="rId19"/>
    <p:sldId id="282" r:id="rId20"/>
    <p:sldId id="286" r:id="rId21"/>
    <p:sldId id="285" r:id="rId22"/>
    <p:sldId id="288" r:id="rId23"/>
    <p:sldId id="289" r:id="rId24"/>
    <p:sldId id="290" r:id="rId25"/>
    <p:sldId id="291" r:id="rId26"/>
    <p:sldId id="294" r:id="rId27"/>
    <p:sldId id="292" r:id="rId28"/>
    <p:sldId id="293" r:id="rId29"/>
    <p:sldId id="295" r:id="rId30"/>
    <p:sldId id="263" r:id="rId31"/>
  </p:sldIdLst>
  <p:sldSz cx="12192000" cy="6858000"/>
  <p:notesSz cx="6858000" cy="9144000"/>
  <p:embeddedFontLst>
    <p:embeddedFont>
      <p:font typeface="a타이틀고딕1" panose="02020600000000000000" pitchFamily="18" charset="-127"/>
      <p:regular r:id="rId33"/>
    </p:embeddedFont>
    <p:embeddedFont>
      <p:font typeface="a타이틀고딕2" panose="02020600000000000000" pitchFamily="18" charset="-127"/>
      <p:regular r:id="rId34"/>
    </p:embeddedFont>
    <p:embeddedFont>
      <p:font typeface="a타이틀고딕3" panose="02020600000000000000" pitchFamily="18" charset="-127"/>
      <p:regular r:id="rId35"/>
    </p:embeddedFont>
    <p:embeddedFont>
      <p:font typeface="맑은 고딕" panose="020B0503020000020004" pitchFamily="50" charset="-127"/>
      <p:regular r:id="rId36"/>
      <p:bold r:id="rId3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77" userDrawn="1">
          <p15:clr>
            <a:srgbClr val="A4A3A4"/>
          </p15:clr>
        </p15:guide>
        <p15:guide id="2" pos="386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02732"/>
    <a:srgbClr val="980100"/>
    <a:srgbClr val="970100"/>
    <a:srgbClr val="780000"/>
    <a:srgbClr val="D600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DCAF9ED-07DC-4A11-8D7F-57B35C25682E}" styleName="보통 스타일 1 - 강조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397" autoAdjust="0"/>
    <p:restoredTop sz="94660"/>
  </p:normalViewPr>
  <p:slideViewPr>
    <p:cSldViewPr snapToGrid="0" showGuides="1">
      <p:cViewPr varScale="1">
        <p:scale>
          <a:sx n="114" d="100"/>
          <a:sy n="114" d="100"/>
        </p:scale>
        <p:origin x="468" y="108"/>
      </p:cViewPr>
      <p:guideLst>
        <p:guide orient="horz" pos="777"/>
        <p:guide pos="3863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3134" y="4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336EA6-2391-442E-BEA9-DB05DBE8E315}" type="datetimeFigureOut">
              <a:rPr lang="ko-KR" altLang="en-US" smtClean="0"/>
              <a:t>2018-06-14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B54000-723A-40AC-AAAC-37363D1191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48930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EC0577-A0BB-476E-A1EC-F65B2207193B}" type="datetimeFigureOut">
              <a:rPr lang="ko-KR" altLang="en-US" smtClean="0"/>
              <a:t>2018-06-14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F18049-E703-4BE6-BBFE-A2C19BA42D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3874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EC0577-A0BB-476E-A1EC-F65B2207193B}" type="datetimeFigureOut">
              <a:rPr lang="ko-KR" altLang="en-US" smtClean="0"/>
              <a:t>2018-06-14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F18049-E703-4BE6-BBFE-A2C19BA42D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9165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EC0577-A0BB-476E-A1EC-F65B2207193B}" type="datetimeFigureOut">
              <a:rPr lang="ko-KR" altLang="en-US" smtClean="0"/>
              <a:t>2018-06-14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F18049-E703-4BE6-BBFE-A2C19BA42D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1546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EC0577-A0BB-476E-A1EC-F65B2207193B}" type="datetimeFigureOut">
              <a:rPr lang="ko-KR" altLang="en-US" smtClean="0"/>
              <a:t>2018-06-14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F18049-E703-4BE6-BBFE-A2C19BA42D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7857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EC0577-A0BB-476E-A1EC-F65B2207193B}" type="datetimeFigureOut">
              <a:rPr lang="ko-KR" altLang="en-US" smtClean="0"/>
              <a:t>2018-06-14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F18049-E703-4BE6-BBFE-A2C19BA42D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2878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EC0577-A0BB-476E-A1EC-F65B2207193B}" type="datetimeFigureOut">
              <a:rPr lang="ko-KR" altLang="en-US" smtClean="0"/>
              <a:t>2018-06-14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F18049-E703-4BE6-BBFE-A2C19BA42D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6677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EC0577-A0BB-476E-A1EC-F65B2207193B}" type="datetimeFigureOut">
              <a:rPr lang="ko-KR" altLang="en-US" smtClean="0"/>
              <a:t>2018-06-14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F18049-E703-4BE6-BBFE-A2C19BA42D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8113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EC0577-A0BB-476E-A1EC-F65B2207193B}" type="datetimeFigureOut">
              <a:rPr lang="ko-KR" altLang="en-US" smtClean="0"/>
              <a:t>2018-06-14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F18049-E703-4BE6-BBFE-A2C19BA42D91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직사각형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970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0"/>
          </a:p>
        </p:txBody>
      </p:sp>
      <p:sp>
        <p:nvSpPr>
          <p:cNvPr id="7" name="모서리가 둥근 사각형 설명선 6"/>
          <p:cNvSpPr/>
          <p:nvPr userDrawn="1"/>
        </p:nvSpPr>
        <p:spPr>
          <a:xfrm>
            <a:off x="4169228" y="2024291"/>
            <a:ext cx="3853543" cy="2565390"/>
          </a:xfrm>
          <a:prstGeom prst="wedgeRoundRectCallout">
            <a:avLst>
              <a:gd name="adj1" fmla="val 33275"/>
              <a:gd name="adj2" fmla="val 79947"/>
              <a:gd name="adj3" fmla="val 16667"/>
            </a:avLst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600" spc="300" dirty="0">
                <a:latin typeface="a타이틀고딕3" panose="02020600000000000000" pitchFamily="18" charset="-127"/>
                <a:ea typeface="a타이틀고딕3" panose="02020600000000000000" pitchFamily="18" charset="-127"/>
              </a:rPr>
              <a:t>Q&amp;A</a:t>
            </a:r>
            <a:endParaRPr lang="ko-KR" altLang="en-US" sz="1400" spc="300" dirty="0">
              <a:latin typeface="a타이틀고딕3" panose="02020600000000000000" pitchFamily="18" charset="-127"/>
              <a:ea typeface="a타이틀고딕3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66903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EC0577-A0BB-476E-A1EC-F65B2207193B}" type="datetimeFigureOut">
              <a:rPr lang="ko-KR" altLang="en-US" smtClean="0"/>
              <a:t>2018-06-14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F18049-E703-4BE6-BBFE-A2C19BA42D91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직사각형 4"/>
          <p:cNvSpPr/>
          <p:nvPr userDrawn="1"/>
        </p:nvSpPr>
        <p:spPr>
          <a:xfrm>
            <a:off x="0" y="0"/>
            <a:ext cx="12192000" cy="1104900"/>
          </a:xfrm>
          <a:prstGeom prst="rect">
            <a:avLst/>
          </a:prstGeom>
          <a:solidFill>
            <a:srgbClr val="970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0"/>
          </a:p>
        </p:txBody>
      </p:sp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7100" y="0"/>
            <a:ext cx="1104900" cy="1104900"/>
          </a:xfrm>
          <a:prstGeom prst="rect">
            <a:avLst/>
          </a:prstGeom>
        </p:spPr>
      </p:pic>
      <p:sp>
        <p:nvSpPr>
          <p:cNvPr id="7" name="TextBox 6"/>
          <p:cNvSpPr txBox="1"/>
          <p:nvPr userDrawn="1"/>
        </p:nvSpPr>
        <p:spPr>
          <a:xfrm>
            <a:off x="5858924" y="6415316"/>
            <a:ext cx="82105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B7FB9CBA-7EF7-4A92-A80D-A4A4A0FF2086}" type="slidenum">
              <a:rPr lang="en-US" altLang="ko-KR" sz="1050" smtClean="0">
                <a:latin typeface="a타이틀고딕3" panose="02020600000000000000" pitchFamily="18" charset="-127"/>
                <a:ea typeface="a타이틀고딕3" panose="02020600000000000000" pitchFamily="18" charset="-127"/>
              </a:rPr>
              <a:t>‹#›</a:t>
            </a:fld>
            <a:r>
              <a:rPr lang="en-US" altLang="ko-KR" sz="1050" dirty="0">
                <a:latin typeface="a타이틀고딕3" panose="02020600000000000000" pitchFamily="18" charset="-127"/>
                <a:ea typeface="a타이틀고딕3" panose="02020600000000000000" pitchFamily="18" charset="-127"/>
              </a:rPr>
              <a:t> / 27</a:t>
            </a:r>
            <a:endParaRPr lang="ko-KR" altLang="en-US" sz="1050" dirty="0">
              <a:latin typeface="a타이틀고딕3" panose="02020600000000000000" pitchFamily="18" charset="-127"/>
              <a:ea typeface="a타이틀고딕3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4057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EC0577-A0BB-476E-A1EC-F65B2207193B}" type="datetimeFigureOut">
              <a:rPr lang="ko-KR" altLang="en-US" smtClean="0"/>
              <a:t>2018-06-14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F18049-E703-4BE6-BBFE-A2C19BA42D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8425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EC0577-A0BB-476E-A1EC-F65B2207193B}" type="datetimeFigureOut">
              <a:rPr lang="ko-KR" altLang="en-US" smtClean="0"/>
              <a:t>2018-06-14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F18049-E703-4BE6-BBFE-A2C19BA42D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4648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EC0577-A0BB-476E-A1EC-F65B2207193B}" type="datetimeFigureOut">
              <a:rPr lang="ko-KR" altLang="en-US" smtClean="0"/>
              <a:t>2018-06-14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F18049-E703-4BE6-BBFE-A2C19BA42D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92797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5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1622323"/>
          </a:xfrm>
          <a:prstGeom prst="rect">
            <a:avLst/>
          </a:prstGeom>
          <a:solidFill>
            <a:srgbClr val="980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0" dirty="0"/>
          </a:p>
        </p:txBody>
      </p:sp>
      <p:grpSp>
        <p:nvGrpSpPr>
          <p:cNvPr id="11" name="그룹 10"/>
          <p:cNvGrpSpPr/>
          <p:nvPr/>
        </p:nvGrpSpPr>
        <p:grpSpPr>
          <a:xfrm>
            <a:off x="9628909" y="2299855"/>
            <a:ext cx="3688427" cy="3726873"/>
            <a:chOff x="9628909" y="2299855"/>
            <a:chExt cx="3688427" cy="3726873"/>
          </a:xfrm>
        </p:grpSpPr>
        <p:pic>
          <p:nvPicPr>
            <p:cNvPr id="1026" name="Picture 2" descr="ê´ì´ëíêµ ë¡ê³ 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54986" y="2464377"/>
              <a:ext cx="3562350" cy="35623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직사각형 3"/>
            <p:cNvSpPr/>
            <p:nvPr/>
          </p:nvSpPr>
          <p:spPr>
            <a:xfrm>
              <a:off x="9628909" y="2299855"/>
              <a:ext cx="3688427" cy="3726873"/>
            </a:xfrm>
            <a:prstGeom prst="rect">
              <a:avLst/>
            </a:prstGeom>
            <a:solidFill>
              <a:srgbClr val="FFFFFF">
                <a:alpha val="6117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2154382" y="1277927"/>
            <a:ext cx="147428" cy="373424"/>
            <a:chOff x="2078182" y="2326481"/>
            <a:chExt cx="147428" cy="373424"/>
          </a:xfrm>
          <a:solidFill>
            <a:schemeClr val="bg1"/>
          </a:solidFill>
        </p:grpSpPr>
        <p:sp>
          <p:nvSpPr>
            <p:cNvPr id="6" name="직사각형 5"/>
            <p:cNvSpPr/>
            <p:nvPr/>
          </p:nvSpPr>
          <p:spPr>
            <a:xfrm rot="1320000">
              <a:off x="2078182" y="2326481"/>
              <a:ext cx="45719" cy="373424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 rot="1320000">
              <a:off x="2179891" y="2451842"/>
              <a:ext cx="45719" cy="243325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009650" y="2464377"/>
            <a:ext cx="41572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latin typeface="a타이틀고딕3" panose="02020600000000000000" pitchFamily="18" charset="-127"/>
                <a:ea typeface="a타이틀고딕3" panose="02020600000000000000" pitchFamily="18" charset="-127"/>
              </a:rPr>
              <a:t>File FM Tool </a:t>
            </a:r>
            <a:r>
              <a:rPr lang="ko-KR" altLang="en-US" sz="4000" dirty="0">
                <a:latin typeface="a타이틀고딕3" panose="02020600000000000000" pitchFamily="18" charset="-127"/>
                <a:ea typeface="a타이틀고딕3" panose="02020600000000000000" pitchFamily="18" charset="-127"/>
              </a:rPr>
              <a:t>제작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28700" y="2146361"/>
            <a:ext cx="6399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a타이틀고딕3" panose="02020600000000000000" pitchFamily="18" charset="-127"/>
                <a:ea typeface="a타이틀고딕3" panose="02020600000000000000" pitchFamily="18" charset="-127"/>
              </a:rPr>
              <a:t>6</a:t>
            </a:r>
            <a:r>
              <a:rPr lang="ko-KR" altLang="en-US" sz="2400" dirty="0">
                <a:latin typeface="a타이틀고딕3" panose="02020600000000000000" pitchFamily="18" charset="-127"/>
                <a:ea typeface="a타이틀고딕3" panose="02020600000000000000" pitchFamily="18" charset="-127"/>
              </a:rPr>
              <a:t>조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166878" y="3697394"/>
            <a:ext cx="371447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a타이틀고딕3" panose="02020600000000000000" pitchFamily="18" charset="-127"/>
                <a:ea typeface="a타이틀고딕3" panose="02020600000000000000" pitchFamily="18" charset="-127"/>
              </a:rPr>
              <a:t>팀장 </a:t>
            </a:r>
            <a:r>
              <a:rPr lang="en-US" altLang="ko-KR" sz="2400" dirty="0">
                <a:latin typeface="a타이틀고딕3" panose="02020600000000000000" pitchFamily="18" charset="-127"/>
                <a:ea typeface="a타이틀고딕3" panose="02020600000000000000" pitchFamily="18" charset="-127"/>
              </a:rPr>
              <a:t>: 2015726084 </a:t>
            </a:r>
            <a:r>
              <a:rPr lang="ko-KR" altLang="en-US" sz="2400" dirty="0">
                <a:latin typeface="a타이틀고딕3" panose="02020600000000000000" pitchFamily="18" charset="-127"/>
                <a:ea typeface="a타이틀고딕3" panose="02020600000000000000" pitchFamily="18" charset="-127"/>
              </a:rPr>
              <a:t>박강민</a:t>
            </a:r>
            <a:endParaRPr lang="en-US" altLang="ko-KR" sz="2400" dirty="0">
              <a:latin typeface="a타이틀고딕3" panose="02020600000000000000" pitchFamily="18" charset="-127"/>
              <a:ea typeface="a타이틀고딕3" panose="02020600000000000000" pitchFamily="18" charset="-127"/>
            </a:endParaRPr>
          </a:p>
          <a:p>
            <a:r>
              <a:rPr lang="ko-KR" altLang="en-US" sz="2400" dirty="0">
                <a:latin typeface="a타이틀고딕3" panose="02020600000000000000" pitchFamily="18" charset="-127"/>
                <a:ea typeface="a타이틀고딕3" panose="02020600000000000000" pitchFamily="18" charset="-127"/>
              </a:rPr>
              <a:t>팀원 </a:t>
            </a:r>
            <a:r>
              <a:rPr lang="en-US" altLang="ko-KR" sz="2400" dirty="0">
                <a:latin typeface="a타이틀고딕3" panose="02020600000000000000" pitchFamily="18" charset="-127"/>
                <a:ea typeface="a타이틀고딕3" panose="02020600000000000000" pitchFamily="18" charset="-127"/>
              </a:rPr>
              <a:t>: 2013741016 </a:t>
            </a:r>
            <a:r>
              <a:rPr lang="ko-KR" altLang="en-US" sz="2400" dirty="0">
                <a:latin typeface="a타이틀고딕3" panose="02020600000000000000" pitchFamily="18" charset="-127"/>
                <a:ea typeface="a타이틀고딕3" panose="02020600000000000000" pitchFamily="18" charset="-127"/>
              </a:rPr>
              <a:t>안준수</a:t>
            </a:r>
            <a:endParaRPr lang="en-US" altLang="ko-KR" sz="2400" dirty="0">
              <a:latin typeface="a타이틀고딕3" panose="02020600000000000000" pitchFamily="18" charset="-127"/>
              <a:ea typeface="a타이틀고딕3" panose="02020600000000000000" pitchFamily="18" charset="-127"/>
            </a:endParaRPr>
          </a:p>
          <a:p>
            <a:r>
              <a:rPr lang="en-US" altLang="ko-KR" sz="2400" dirty="0">
                <a:latin typeface="a타이틀고딕3" panose="02020600000000000000" pitchFamily="18" charset="-127"/>
                <a:ea typeface="a타이틀고딕3" panose="02020600000000000000" pitchFamily="18" charset="-127"/>
              </a:rPr>
              <a:t>        </a:t>
            </a:r>
            <a:r>
              <a:rPr lang="en-US" altLang="ko-KR" sz="1600" dirty="0">
                <a:latin typeface="a타이틀고딕3" panose="02020600000000000000" pitchFamily="18" charset="-127"/>
                <a:ea typeface="a타이틀고딕3" panose="02020600000000000000" pitchFamily="18" charset="-127"/>
              </a:rPr>
              <a:t> </a:t>
            </a:r>
            <a:r>
              <a:rPr lang="en-US" altLang="ko-KR" sz="2400" dirty="0">
                <a:latin typeface="a타이틀고딕3" panose="02020600000000000000" pitchFamily="18" charset="-127"/>
                <a:ea typeface="a타이틀고딕3" panose="02020600000000000000" pitchFamily="18" charset="-127"/>
              </a:rPr>
              <a:t>2016726074 </a:t>
            </a:r>
            <a:r>
              <a:rPr lang="ko-KR" altLang="en-US" sz="2400" dirty="0">
                <a:latin typeface="a타이틀고딕3" panose="02020600000000000000" pitchFamily="18" charset="-127"/>
                <a:ea typeface="a타이틀고딕3" panose="02020600000000000000" pitchFamily="18" charset="-127"/>
              </a:rPr>
              <a:t>김광환</a:t>
            </a:r>
            <a:endParaRPr lang="en-US" altLang="ko-KR" sz="2400" dirty="0">
              <a:latin typeface="a타이틀고딕3" panose="02020600000000000000" pitchFamily="18" charset="-127"/>
              <a:ea typeface="a타이틀고딕3" panose="02020600000000000000" pitchFamily="18" charset="-127"/>
            </a:endParaRPr>
          </a:p>
          <a:p>
            <a:r>
              <a:rPr lang="en-US" altLang="ko-KR" sz="2400" dirty="0">
                <a:latin typeface="a타이틀고딕3" panose="02020600000000000000" pitchFamily="18" charset="-127"/>
                <a:ea typeface="a타이틀고딕3" panose="02020600000000000000" pitchFamily="18" charset="-127"/>
              </a:rPr>
              <a:t>        </a:t>
            </a:r>
            <a:r>
              <a:rPr lang="en-US" altLang="ko-KR" sz="1600" dirty="0">
                <a:latin typeface="a타이틀고딕3" panose="02020600000000000000" pitchFamily="18" charset="-127"/>
                <a:ea typeface="a타이틀고딕3" panose="02020600000000000000" pitchFamily="18" charset="-127"/>
              </a:rPr>
              <a:t> </a:t>
            </a:r>
            <a:r>
              <a:rPr lang="en-US" altLang="ko-KR" sz="2400" dirty="0">
                <a:latin typeface="a타이틀고딕3" panose="02020600000000000000" pitchFamily="18" charset="-127"/>
                <a:ea typeface="a타이틀고딕3" panose="02020600000000000000" pitchFamily="18" charset="-127"/>
              </a:rPr>
              <a:t>2016726054 </a:t>
            </a:r>
            <a:r>
              <a:rPr lang="ko-KR" altLang="en-US" sz="2400" dirty="0">
                <a:latin typeface="a타이틀고딕3" panose="02020600000000000000" pitchFamily="18" charset="-127"/>
                <a:ea typeface="a타이틀고딕3" panose="02020600000000000000" pitchFamily="18" charset="-127"/>
              </a:rPr>
              <a:t>김영빈</a:t>
            </a:r>
          </a:p>
        </p:txBody>
      </p:sp>
    </p:spTree>
    <p:extLst>
      <p:ext uri="{BB962C8B-B14F-4D97-AF65-F5344CB8AC3E}">
        <p14:creationId xmlns:p14="http://schemas.microsoft.com/office/powerpoint/2010/main" val="1452890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id="{02489DD5-2C65-445C-8919-D0CC7F31FA8C}"/>
              </a:ext>
            </a:extLst>
          </p:cNvPr>
          <p:cNvGrpSpPr/>
          <p:nvPr/>
        </p:nvGrpSpPr>
        <p:grpSpPr>
          <a:xfrm>
            <a:off x="550156" y="2197809"/>
            <a:ext cx="5383905" cy="3055925"/>
            <a:chOff x="550156" y="2197809"/>
            <a:chExt cx="5383905" cy="3055925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3742AC6E-5D8F-42AD-AAD1-B76E08E8F4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50156" y="2197809"/>
              <a:ext cx="5383905" cy="3055925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18FA27D7-56B2-48AF-8884-1BBC6DFCD0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66784" y="2940217"/>
              <a:ext cx="450680" cy="153503"/>
            </a:xfrm>
            <a:prstGeom prst="rect">
              <a:avLst/>
            </a:prstGeom>
          </p:spPr>
        </p:pic>
      </p:grpSp>
      <p:sp>
        <p:nvSpPr>
          <p:cNvPr id="2" name="TextBox 1"/>
          <p:cNvSpPr txBox="1"/>
          <p:nvPr/>
        </p:nvSpPr>
        <p:spPr>
          <a:xfrm>
            <a:off x="80312" y="124484"/>
            <a:ext cx="17283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3. </a:t>
            </a:r>
            <a:r>
              <a:rPr lang="ko-KR" altLang="en-US" sz="2400" dirty="0">
                <a:solidFill>
                  <a:schemeClr val="bg1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구현 내용</a:t>
            </a:r>
          </a:p>
        </p:txBody>
      </p:sp>
      <p:cxnSp>
        <p:nvCxnSpPr>
          <p:cNvPr id="3" name="직선 연결선 2"/>
          <p:cNvCxnSpPr/>
          <p:nvPr/>
        </p:nvCxnSpPr>
        <p:spPr>
          <a:xfrm>
            <a:off x="200025" y="590550"/>
            <a:ext cx="25127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09416" y="631679"/>
            <a:ext cx="39303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3.2.  </a:t>
            </a:r>
            <a:r>
              <a:rPr lang="ko-KR" altLang="en-US" sz="1400" dirty="0">
                <a:solidFill>
                  <a:schemeClr val="bg1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서버 클라이언트 연결 처리</a:t>
            </a:r>
            <a:r>
              <a:rPr lang="en-US" altLang="ko-KR" sz="1400" dirty="0">
                <a:solidFill>
                  <a:schemeClr val="bg1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(Server)</a:t>
            </a:r>
            <a:r>
              <a:rPr lang="ko-KR" altLang="en-US" sz="1400" dirty="0">
                <a:solidFill>
                  <a:schemeClr val="bg1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 </a:t>
            </a:r>
            <a:r>
              <a:rPr lang="en-US" altLang="ko-KR" sz="1400" dirty="0">
                <a:solidFill>
                  <a:schemeClr val="bg1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- </a:t>
            </a:r>
            <a:r>
              <a:rPr lang="ko-KR" altLang="en-US" sz="1400" dirty="0">
                <a:solidFill>
                  <a:schemeClr val="bg1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안준수</a:t>
            </a:r>
            <a:r>
              <a:rPr lang="en-US" altLang="ko-KR" sz="1400" dirty="0">
                <a:solidFill>
                  <a:schemeClr val="bg1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 </a:t>
            </a:r>
            <a:endParaRPr lang="ko-KR" altLang="en-US" sz="1400" dirty="0">
              <a:solidFill>
                <a:schemeClr val="bg1"/>
              </a:solidFill>
              <a:latin typeface="a타이틀고딕3" panose="02020600000000000000" pitchFamily="18" charset="-127"/>
              <a:ea typeface="a타이틀고딕3" panose="02020600000000000000" pitchFamily="18" charset="-127"/>
            </a:endParaRPr>
          </a:p>
        </p:txBody>
      </p:sp>
      <p:sp>
        <p:nvSpPr>
          <p:cNvPr id="9" name="이등변 삼각형 8">
            <a:extLst>
              <a:ext uri="{FF2B5EF4-FFF2-40B4-BE49-F238E27FC236}">
                <a16:creationId xmlns:a16="http://schemas.microsoft.com/office/drawing/2014/main" id="{1B430121-3C20-4FA7-9140-2620251273ED}"/>
              </a:ext>
            </a:extLst>
          </p:cNvPr>
          <p:cNvSpPr/>
          <p:nvPr/>
        </p:nvSpPr>
        <p:spPr>
          <a:xfrm rot="5400000">
            <a:off x="4613304" y="3652803"/>
            <a:ext cx="3179314" cy="277759"/>
          </a:xfrm>
          <a:prstGeom prst="triangl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B285460-75B7-4A7C-B282-4243EB94B79A}"/>
              </a:ext>
            </a:extLst>
          </p:cNvPr>
          <p:cNvSpPr txBox="1"/>
          <p:nvPr/>
        </p:nvSpPr>
        <p:spPr>
          <a:xfrm>
            <a:off x="6789853" y="1632518"/>
            <a:ext cx="14546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>
                <a:solidFill>
                  <a:srgbClr val="980100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FMServer form.cs</a:t>
            </a:r>
            <a:endParaRPr lang="ko-KR" altLang="en-US" sz="1200">
              <a:solidFill>
                <a:srgbClr val="980100"/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BED8082-B130-422D-86F8-715103736D77}"/>
              </a:ext>
            </a:extLst>
          </p:cNvPr>
          <p:cNvSpPr txBox="1"/>
          <p:nvPr/>
        </p:nvSpPr>
        <p:spPr>
          <a:xfrm>
            <a:off x="4060597" y="2836446"/>
            <a:ext cx="4026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>
                <a:solidFill>
                  <a:srgbClr val="980100"/>
                </a:solidFill>
              </a:rPr>
              <a:t>④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F60520D-5B3A-4627-95CC-74C6F6A932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9853" y="1909517"/>
            <a:ext cx="4467032" cy="88131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9B2E1958-B9E8-4885-960C-1A1B457893AA}"/>
              </a:ext>
            </a:extLst>
          </p:cNvPr>
          <p:cNvSpPr txBox="1"/>
          <p:nvPr/>
        </p:nvSpPr>
        <p:spPr>
          <a:xfrm>
            <a:off x="484375" y="3423852"/>
            <a:ext cx="4026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>
                <a:solidFill>
                  <a:srgbClr val="980100"/>
                </a:solidFill>
              </a:rPr>
              <a:t>⑤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3154A2B-E143-4FDB-960B-87E115A2DA5C}"/>
              </a:ext>
            </a:extLst>
          </p:cNvPr>
          <p:cNvSpPr txBox="1"/>
          <p:nvPr/>
        </p:nvSpPr>
        <p:spPr>
          <a:xfrm>
            <a:off x="6494557" y="3823348"/>
            <a:ext cx="4026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>
                <a:solidFill>
                  <a:srgbClr val="980100"/>
                </a:solidFill>
              </a:rPr>
              <a:t>⑤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A81F43C-5952-4C74-B77C-D07BC9113711}"/>
              </a:ext>
            </a:extLst>
          </p:cNvPr>
          <p:cNvSpPr txBox="1"/>
          <p:nvPr/>
        </p:nvSpPr>
        <p:spPr>
          <a:xfrm>
            <a:off x="6494557" y="1810606"/>
            <a:ext cx="4026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>
                <a:solidFill>
                  <a:srgbClr val="980100"/>
                </a:solidFill>
              </a:rPr>
              <a:t>④</a:t>
            </a: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F0FFF707-8B40-42D0-9D8B-8532AC0D1E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9854" y="2940217"/>
            <a:ext cx="4467032" cy="349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527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0312" y="124484"/>
            <a:ext cx="17283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3. </a:t>
            </a:r>
            <a:r>
              <a:rPr lang="ko-KR" altLang="en-US" sz="2400" dirty="0">
                <a:solidFill>
                  <a:schemeClr val="bg1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구현 내용</a:t>
            </a:r>
          </a:p>
        </p:txBody>
      </p:sp>
      <p:cxnSp>
        <p:nvCxnSpPr>
          <p:cNvPr id="3" name="직선 연결선 2"/>
          <p:cNvCxnSpPr/>
          <p:nvPr/>
        </p:nvCxnSpPr>
        <p:spPr>
          <a:xfrm>
            <a:off x="200025" y="590550"/>
            <a:ext cx="25127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09416" y="631679"/>
            <a:ext cx="38727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3.2.  </a:t>
            </a:r>
            <a:r>
              <a:rPr lang="ko-KR" altLang="en-US" sz="1400" dirty="0">
                <a:solidFill>
                  <a:schemeClr val="bg1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서버 클라이언트 연결 처리</a:t>
            </a:r>
            <a:r>
              <a:rPr lang="en-US" altLang="ko-KR" sz="1400" dirty="0">
                <a:solidFill>
                  <a:schemeClr val="bg1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(Client)</a:t>
            </a:r>
            <a:r>
              <a:rPr lang="ko-KR" altLang="en-US" sz="1400" dirty="0">
                <a:solidFill>
                  <a:schemeClr val="bg1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 </a:t>
            </a:r>
            <a:r>
              <a:rPr lang="en-US" altLang="ko-KR" sz="1400" dirty="0">
                <a:solidFill>
                  <a:schemeClr val="bg1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- </a:t>
            </a:r>
            <a:r>
              <a:rPr lang="ko-KR" altLang="en-US" sz="1400" dirty="0">
                <a:solidFill>
                  <a:schemeClr val="bg1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안준수</a:t>
            </a:r>
            <a:r>
              <a:rPr lang="en-US" altLang="ko-KR" sz="1400" dirty="0">
                <a:solidFill>
                  <a:schemeClr val="bg1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 </a:t>
            </a:r>
            <a:endParaRPr lang="ko-KR" altLang="en-US" sz="1400" dirty="0">
              <a:solidFill>
                <a:schemeClr val="bg1"/>
              </a:solidFill>
              <a:latin typeface="a타이틀고딕3" panose="02020600000000000000" pitchFamily="18" charset="-127"/>
              <a:ea typeface="a타이틀고딕3" panose="02020600000000000000" pitchFamily="18" charset="-127"/>
            </a:endParaRPr>
          </a:p>
        </p:txBody>
      </p:sp>
      <p:sp>
        <p:nvSpPr>
          <p:cNvPr id="9" name="이등변 삼각형 8">
            <a:extLst>
              <a:ext uri="{FF2B5EF4-FFF2-40B4-BE49-F238E27FC236}">
                <a16:creationId xmlns:a16="http://schemas.microsoft.com/office/drawing/2014/main" id="{1B430121-3C20-4FA7-9140-2620251273ED}"/>
              </a:ext>
            </a:extLst>
          </p:cNvPr>
          <p:cNvSpPr/>
          <p:nvPr/>
        </p:nvSpPr>
        <p:spPr>
          <a:xfrm rot="5400000">
            <a:off x="4613304" y="3652803"/>
            <a:ext cx="3179314" cy="277759"/>
          </a:xfrm>
          <a:prstGeom prst="triangl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B285460-75B7-4A7C-B282-4243EB94B79A}"/>
              </a:ext>
            </a:extLst>
          </p:cNvPr>
          <p:cNvSpPr txBox="1"/>
          <p:nvPr/>
        </p:nvSpPr>
        <p:spPr>
          <a:xfrm>
            <a:off x="6789853" y="1632518"/>
            <a:ext cx="15763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>
                <a:solidFill>
                  <a:srgbClr val="980100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FMConnect form.cs</a:t>
            </a:r>
            <a:endParaRPr lang="ko-KR" altLang="en-US" sz="1200">
              <a:solidFill>
                <a:srgbClr val="980100"/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27A8884-80C3-4565-9114-35531F36EC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6361" y="1413288"/>
            <a:ext cx="3666489" cy="481303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699F545-924F-4DF0-92DB-F6E20E5C5832}"/>
              </a:ext>
            </a:extLst>
          </p:cNvPr>
          <p:cNvSpPr txBox="1"/>
          <p:nvPr/>
        </p:nvSpPr>
        <p:spPr>
          <a:xfrm>
            <a:off x="3669633" y="1667074"/>
            <a:ext cx="4026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>
                <a:solidFill>
                  <a:srgbClr val="980100"/>
                </a:solidFill>
              </a:rPr>
              <a:t>①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3B8A4D8-43AB-44DE-A510-4B8FCC3D77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9853" y="1909517"/>
            <a:ext cx="4467032" cy="216830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955A916B-DCE8-4021-807B-211E8D3456F7}"/>
              </a:ext>
            </a:extLst>
          </p:cNvPr>
          <p:cNvSpPr txBox="1"/>
          <p:nvPr/>
        </p:nvSpPr>
        <p:spPr>
          <a:xfrm>
            <a:off x="6496037" y="1820963"/>
            <a:ext cx="4026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>
                <a:solidFill>
                  <a:srgbClr val="980100"/>
                </a:solidFill>
              </a:rPr>
              <a:t>①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BFA2FA0-701B-471B-911B-EB943F672635}"/>
              </a:ext>
            </a:extLst>
          </p:cNvPr>
          <p:cNvSpPr/>
          <p:nvPr/>
        </p:nvSpPr>
        <p:spPr>
          <a:xfrm>
            <a:off x="8895425" y="2379216"/>
            <a:ext cx="763480" cy="186431"/>
          </a:xfrm>
          <a:prstGeom prst="rect">
            <a:avLst/>
          </a:prstGeom>
          <a:noFill/>
          <a:ln w="19050">
            <a:solidFill>
              <a:srgbClr val="9701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0AD07D9-7B50-4446-BF77-933220AE51FF}"/>
              </a:ext>
            </a:extLst>
          </p:cNvPr>
          <p:cNvSpPr txBox="1"/>
          <p:nvPr/>
        </p:nvSpPr>
        <p:spPr>
          <a:xfrm>
            <a:off x="6496037" y="2292446"/>
            <a:ext cx="4026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>
                <a:solidFill>
                  <a:srgbClr val="980100"/>
                </a:solidFill>
              </a:rPr>
              <a:t>②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949BB15-1505-4A39-B75F-60DDDAA849CD}"/>
              </a:ext>
            </a:extLst>
          </p:cNvPr>
          <p:cNvSpPr txBox="1"/>
          <p:nvPr/>
        </p:nvSpPr>
        <p:spPr>
          <a:xfrm>
            <a:off x="1490510" y="1681366"/>
            <a:ext cx="4026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>
                <a:solidFill>
                  <a:srgbClr val="980100"/>
                </a:solidFill>
              </a:rPr>
              <a:t>②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DC9E342B-9E1E-49DC-8790-9E4AACB157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9853" y="4241527"/>
            <a:ext cx="4467032" cy="1772046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2A2F679E-C26A-4536-86F2-C94989428EFF}"/>
              </a:ext>
            </a:extLst>
          </p:cNvPr>
          <p:cNvSpPr txBox="1"/>
          <p:nvPr/>
        </p:nvSpPr>
        <p:spPr>
          <a:xfrm>
            <a:off x="6458887" y="5527829"/>
            <a:ext cx="4026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>
                <a:solidFill>
                  <a:srgbClr val="980100"/>
                </a:solidFill>
              </a:rPr>
              <a:t>③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3F667CD-36AF-4BD3-B53C-4C6E3E75440A}"/>
              </a:ext>
            </a:extLst>
          </p:cNvPr>
          <p:cNvSpPr txBox="1"/>
          <p:nvPr/>
        </p:nvSpPr>
        <p:spPr>
          <a:xfrm>
            <a:off x="1156361" y="2292445"/>
            <a:ext cx="4026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>
                <a:solidFill>
                  <a:srgbClr val="980100"/>
                </a:solidFill>
              </a:rPr>
              <a:t>③</a:t>
            </a:r>
          </a:p>
        </p:txBody>
      </p:sp>
    </p:spTree>
    <p:extLst>
      <p:ext uri="{BB962C8B-B14F-4D97-AF65-F5344CB8AC3E}">
        <p14:creationId xmlns:p14="http://schemas.microsoft.com/office/powerpoint/2010/main" val="2840556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0312" y="124484"/>
            <a:ext cx="17283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3. </a:t>
            </a:r>
            <a:r>
              <a:rPr lang="ko-KR" altLang="en-US" sz="2400" dirty="0">
                <a:solidFill>
                  <a:schemeClr val="bg1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구현 내용</a:t>
            </a:r>
          </a:p>
        </p:txBody>
      </p:sp>
      <p:cxnSp>
        <p:nvCxnSpPr>
          <p:cNvPr id="3" name="직선 연결선 2"/>
          <p:cNvCxnSpPr/>
          <p:nvPr/>
        </p:nvCxnSpPr>
        <p:spPr>
          <a:xfrm>
            <a:off x="200025" y="590550"/>
            <a:ext cx="25127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이등변 삼각형 8">
            <a:extLst>
              <a:ext uri="{FF2B5EF4-FFF2-40B4-BE49-F238E27FC236}">
                <a16:creationId xmlns:a16="http://schemas.microsoft.com/office/drawing/2014/main" id="{1B430121-3C20-4FA7-9140-2620251273ED}"/>
              </a:ext>
            </a:extLst>
          </p:cNvPr>
          <p:cNvSpPr/>
          <p:nvPr/>
        </p:nvSpPr>
        <p:spPr>
          <a:xfrm rot="5400000">
            <a:off x="4613304" y="3652803"/>
            <a:ext cx="3179314" cy="277759"/>
          </a:xfrm>
          <a:prstGeom prst="triangl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B285460-75B7-4A7C-B282-4243EB94B79A}"/>
              </a:ext>
            </a:extLst>
          </p:cNvPr>
          <p:cNvSpPr txBox="1"/>
          <p:nvPr/>
        </p:nvSpPr>
        <p:spPr>
          <a:xfrm>
            <a:off x="6789853" y="1632518"/>
            <a:ext cx="15763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>
                <a:solidFill>
                  <a:srgbClr val="980100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FMConnect form.cs</a:t>
            </a:r>
            <a:endParaRPr lang="ko-KR" altLang="en-US" sz="1200">
              <a:solidFill>
                <a:srgbClr val="980100"/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DC9E342B-9E1E-49DC-8790-9E4AACB157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9853" y="1974851"/>
            <a:ext cx="4890923" cy="194020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02AC4B1-B28E-4ECE-823E-6E896E2C82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493" y="1974851"/>
            <a:ext cx="4315559" cy="259274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35BE530-2E1E-48EF-AAEA-78959F35FEE4}"/>
              </a:ext>
            </a:extLst>
          </p:cNvPr>
          <p:cNvSpPr txBox="1"/>
          <p:nvPr/>
        </p:nvSpPr>
        <p:spPr>
          <a:xfrm>
            <a:off x="667493" y="1551868"/>
            <a:ext cx="14546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>
                <a:solidFill>
                  <a:srgbClr val="980100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FMServer form.cs</a:t>
            </a:r>
            <a:endParaRPr lang="ko-KR" altLang="en-US" sz="1200">
              <a:solidFill>
                <a:srgbClr val="980100"/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A7E4BC9-EC79-4AEC-857D-14857B7E59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493" y="4713582"/>
            <a:ext cx="4315558" cy="158797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5BC72AF-1B11-4C8F-BACC-2D56330EF6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1608" y="4713582"/>
            <a:ext cx="4876800" cy="1333500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FB1AA21F-8A95-46AE-AA5F-6683524FD75F}"/>
              </a:ext>
            </a:extLst>
          </p:cNvPr>
          <p:cNvSpPr/>
          <p:nvPr/>
        </p:nvSpPr>
        <p:spPr>
          <a:xfrm>
            <a:off x="977556" y="2295658"/>
            <a:ext cx="1040219" cy="198968"/>
          </a:xfrm>
          <a:prstGeom prst="rect">
            <a:avLst/>
          </a:prstGeom>
          <a:noFill/>
          <a:ln w="19050">
            <a:solidFill>
              <a:srgbClr val="9701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332106A-D986-48B9-9288-DF903266E52E}"/>
              </a:ext>
            </a:extLst>
          </p:cNvPr>
          <p:cNvSpPr/>
          <p:nvPr/>
        </p:nvSpPr>
        <p:spPr>
          <a:xfrm>
            <a:off x="1288560" y="3314477"/>
            <a:ext cx="1040219" cy="198968"/>
          </a:xfrm>
          <a:prstGeom prst="rect">
            <a:avLst/>
          </a:prstGeom>
          <a:noFill/>
          <a:ln w="19050">
            <a:solidFill>
              <a:srgbClr val="9701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0721424-791A-4B26-BD06-3CC6E5E3C17A}"/>
              </a:ext>
            </a:extLst>
          </p:cNvPr>
          <p:cNvSpPr/>
          <p:nvPr/>
        </p:nvSpPr>
        <p:spPr>
          <a:xfrm>
            <a:off x="7399071" y="2263107"/>
            <a:ext cx="555321" cy="187130"/>
          </a:xfrm>
          <a:prstGeom prst="rect">
            <a:avLst/>
          </a:prstGeom>
          <a:noFill/>
          <a:ln w="19050">
            <a:solidFill>
              <a:srgbClr val="9701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자유형: 도형 9">
            <a:extLst>
              <a:ext uri="{FF2B5EF4-FFF2-40B4-BE49-F238E27FC236}">
                <a16:creationId xmlns:a16="http://schemas.microsoft.com/office/drawing/2014/main" id="{99449DAB-6E33-41EC-980F-4D0A52A4E1E4}"/>
              </a:ext>
            </a:extLst>
          </p:cNvPr>
          <p:cNvSpPr/>
          <p:nvPr/>
        </p:nvSpPr>
        <p:spPr>
          <a:xfrm>
            <a:off x="337351" y="2388092"/>
            <a:ext cx="612559" cy="3426781"/>
          </a:xfrm>
          <a:custGeom>
            <a:avLst/>
            <a:gdLst>
              <a:gd name="connsiteX0" fmla="*/ 284085 w 665825"/>
              <a:gd name="connsiteY0" fmla="*/ 3062796 h 3062796"/>
              <a:gd name="connsiteX1" fmla="*/ 0 w 665825"/>
              <a:gd name="connsiteY1" fmla="*/ 3062796 h 3062796"/>
              <a:gd name="connsiteX2" fmla="*/ 0 w 665825"/>
              <a:gd name="connsiteY2" fmla="*/ 0 h 3062796"/>
              <a:gd name="connsiteX3" fmla="*/ 665825 w 665825"/>
              <a:gd name="connsiteY3" fmla="*/ 0 h 30627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5825" h="3062796">
                <a:moveTo>
                  <a:pt x="284085" y="3062796"/>
                </a:moveTo>
                <a:lnTo>
                  <a:pt x="0" y="3062796"/>
                </a:lnTo>
                <a:lnTo>
                  <a:pt x="0" y="0"/>
                </a:lnTo>
                <a:lnTo>
                  <a:pt x="665825" y="0"/>
                </a:lnTo>
              </a:path>
            </a:pathLst>
          </a:custGeom>
          <a:noFill/>
          <a:ln w="19050">
            <a:solidFill>
              <a:srgbClr val="9701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A72C5CD-DF44-4F9F-9341-3B0F9C4D1FDF}"/>
              </a:ext>
            </a:extLst>
          </p:cNvPr>
          <p:cNvSpPr/>
          <p:nvPr/>
        </p:nvSpPr>
        <p:spPr>
          <a:xfrm>
            <a:off x="968964" y="4175611"/>
            <a:ext cx="1040219" cy="198968"/>
          </a:xfrm>
          <a:prstGeom prst="rect">
            <a:avLst/>
          </a:prstGeom>
          <a:noFill/>
          <a:ln w="19050">
            <a:solidFill>
              <a:srgbClr val="9701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4ABEFEF-D46B-4923-B339-E0694E30D4D6}"/>
              </a:ext>
            </a:extLst>
          </p:cNvPr>
          <p:cNvSpPr txBox="1"/>
          <p:nvPr/>
        </p:nvSpPr>
        <p:spPr>
          <a:xfrm>
            <a:off x="109416" y="631679"/>
            <a:ext cx="25683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3.3.  </a:t>
            </a:r>
            <a:r>
              <a:rPr lang="ko-KR" altLang="en-US" sz="1400" dirty="0">
                <a:solidFill>
                  <a:schemeClr val="bg1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다중 케이스 관리 </a:t>
            </a:r>
            <a:r>
              <a:rPr lang="en-US" altLang="ko-KR" sz="1400" dirty="0">
                <a:solidFill>
                  <a:schemeClr val="bg1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- </a:t>
            </a:r>
            <a:r>
              <a:rPr lang="ko-KR" altLang="en-US" sz="1400" dirty="0">
                <a:solidFill>
                  <a:schemeClr val="bg1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안준수</a:t>
            </a:r>
            <a:r>
              <a:rPr lang="en-US" altLang="ko-KR" sz="1400" dirty="0">
                <a:solidFill>
                  <a:schemeClr val="bg1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 </a:t>
            </a:r>
            <a:endParaRPr lang="ko-KR" altLang="en-US" sz="1400" dirty="0">
              <a:solidFill>
                <a:schemeClr val="bg1"/>
              </a:solidFill>
              <a:latin typeface="a타이틀고딕3" panose="02020600000000000000" pitchFamily="18" charset="-127"/>
              <a:ea typeface="a타이틀고딕3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63743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>
            <a:extLst>
              <a:ext uri="{FF2B5EF4-FFF2-40B4-BE49-F238E27FC236}">
                <a16:creationId xmlns:a16="http://schemas.microsoft.com/office/drawing/2014/main" id="{A207AE81-7335-499B-8049-090D435CF8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6361" y="1413289"/>
            <a:ext cx="3666489" cy="481303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80312" y="124484"/>
            <a:ext cx="17283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3. </a:t>
            </a:r>
            <a:r>
              <a:rPr lang="ko-KR" altLang="en-US" sz="2400" dirty="0">
                <a:solidFill>
                  <a:schemeClr val="bg1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구현 내용</a:t>
            </a:r>
          </a:p>
        </p:txBody>
      </p:sp>
      <p:cxnSp>
        <p:nvCxnSpPr>
          <p:cNvPr id="3" name="직선 연결선 2"/>
          <p:cNvCxnSpPr/>
          <p:nvPr/>
        </p:nvCxnSpPr>
        <p:spPr>
          <a:xfrm>
            <a:off x="200025" y="590550"/>
            <a:ext cx="25127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09416" y="631679"/>
            <a:ext cx="35413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3.3.  </a:t>
            </a:r>
            <a:r>
              <a:rPr lang="ko-KR" altLang="en-US" sz="1400" dirty="0">
                <a:solidFill>
                  <a:schemeClr val="bg1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다중 케이스 관리</a:t>
            </a:r>
            <a:r>
              <a:rPr lang="en-US" altLang="ko-KR" sz="1400" dirty="0">
                <a:solidFill>
                  <a:schemeClr val="bg1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(</a:t>
            </a:r>
            <a:r>
              <a:rPr lang="ko-KR" altLang="en-US" sz="1400" dirty="0">
                <a:solidFill>
                  <a:schemeClr val="bg1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케이스 추가</a:t>
            </a:r>
            <a:r>
              <a:rPr lang="en-US" altLang="ko-KR" sz="1400" dirty="0">
                <a:solidFill>
                  <a:schemeClr val="bg1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)</a:t>
            </a:r>
            <a:r>
              <a:rPr lang="ko-KR" altLang="en-US" sz="1400" dirty="0">
                <a:solidFill>
                  <a:schemeClr val="bg1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 </a:t>
            </a:r>
            <a:r>
              <a:rPr lang="en-US" altLang="ko-KR" sz="1400" dirty="0">
                <a:solidFill>
                  <a:schemeClr val="bg1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- </a:t>
            </a:r>
            <a:r>
              <a:rPr lang="ko-KR" altLang="en-US" sz="1400" dirty="0">
                <a:solidFill>
                  <a:schemeClr val="bg1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안준수</a:t>
            </a:r>
            <a:r>
              <a:rPr lang="en-US" altLang="ko-KR" sz="1400" dirty="0">
                <a:solidFill>
                  <a:schemeClr val="bg1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 </a:t>
            </a:r>
            <a:endParaRPr lang="ko-KR" altLang="en-US" sz="1400" dirty="0">
              <a:solidFill>
                <a:schemeClr val="bg1"/>
              </a:solidFill>
              <a:latin typeface="a타이틀고딕3" panose="02020600000000000000" pitchFamily="18" charset="-127"/>
              <a:ea typeface="a타이틀고딕3" panose="02020600000000000000" pitchFamily="18" charset="-127"/>
            </a:endParaRPr>
          </a:p>
        </p:txBody>
      </p:sp>
      <p:sp>
        <p:nvSpPr>
          <p:cNvPr id="9" name="이등변 삼각형 8">
            <a:extLst>
              <a:ext uri="{FF2B5EF4-FFF2-40B4-BE49-F238E27FC236}">
                <a16:creationId xmlns:a16="http://schemas.microsoft.com/office/drawing/2014/main" id="{1B430121-3C20-4FA7-9140-2620251273ED}"/>
              </a:ext>
            </a:extLst>
          </p:cNvPr>
          <p:cNvSpPr/>
          <p:nvPr/>
        </p:nvSpPr>
        <p:spPr>
          <a:xfrm rot="5400000">
            <a:off x="4613304" y="3652803"/>
            <a:ext cx="3179314" cy="277759"/>
          </a:xfrm>
          <a:prstGeom prst="triangl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B285460-75B7-4A7C-B282-4243EB94B79A}"/>
              </a:ext>
            </a:extLst>
          </p:cNvPr>
          <p:cNvSpPr txBox="1"/>
          <p:nvPr/>
        </p:nvSpPr>
        <p:spPr>
          <a:xfrm>
            <a:off x="6789853" y="1632518"/>
            <a:ext cx="15763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>
                <a:solidFill>
                  <a:srgbClr val="980100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FMConnect form.cs</a:t>
            </a:r>
            <a:endParaRPr lang="ko-KR" altLang="en-US" sz="1200">
              <a:solidFill>
                <a:srgbClr val="980100"/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55A916B-DCE8-4021-807B-211E8D3456F7}"/>
              </a:ext>
            </a:extLst>
          </p:cNvPr>
          <p:cNvSpPr txBox="1"/>
          <p:nvPr/>
        </p:nvSpPr>
        <p:spPr>
          <a:xfrm>
            <a:off x="3735024" y="2202025"/>
            <a:ext cx="4026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>
                <a:solidFill>
                  <a:srgbClr val="980100"/>
                </a:solidFill>
              </a:rPr>
              <a:t>①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5C641456-4021-4895-A866-055DA8A15D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9853" y="1909517"/>
            <a:ext cx="4245786" cy="3850062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EA49B86C-274F-4D7F-B967-CFDF5DCB61A0}"/>
              </a:ext>
            </a:extLst>
          </p:cNvPr>
          <p:cNvSpPr txBox="1"/>
          <p:nvPr/>
        </p:nvSpPr>
        <p:spPr>
          <a:xfrm>
            <a:off x="6487101" y="1811407"/>
            <a:ext cx="4026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>
                <a:solidFill>
                  <a:srgbClr val="980100"/>
                </a:solidFill>
              </a:rPr>
              <a:t>①</a:t>
            </a:r>
          </a:p>
        </p:txBody>
      </p:sp>
    </p:spTree>
    <p:extLst>
      <p:ext uri="{BB962C8B-B14F-4D97-AF65-F5344CB8AC3E}">
        <p14:creationId xmlns:p14="http://schemas.microsoft.com/office/powerpoint/2010/main" val="876251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0312" y="124484"/>
            <a:ext cx="17283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3. </a:t>
            </a:r>
            <a:r>
              <a:rPr lang="ko-KR" altLang="en-US" sz="2400" dirty="0">
                <a:solidFill>
                  <a:schemeClr val="bg1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구현 내용</a:t>
            </a:r>
          </a:p>
        </p:txBody>
      </p:sp>
      <p:cxnSp>
        <p:nvCxnSpPr>
          <p:cNvPr id="3" name="직선 연결선 2"/>
          <p:cNvCxnSpPr/>
          <p:nvPr/>
        </p:nvCxnSpPr>
        <p:spPr>
          <a:xfrm>
            <a:off x="200025" y="590550"/>
            <a:ext cx="25127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09416" y="631679"/>
            <a:ext cx="35413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3.3.  </a:t>
            </a:r>
            <a:r>
              <a:rPr lang="ko-KR" altLang="en-US" sz="1400" dirty="0">
                <a:solidFill>
                  <a:schemeClr val="bg1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다중 케이스 관리</a:t>
            </a:r>
            <a:r>
              <a:rPr lang="en-US" altLang="ko-KR" sz="1400" dirty="0">
                <a:solidFill>
                  <a:schemeClr val="bg1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(</a:t>
            </a:r>
            <a:r>
              <a:rPr lang="ko-KR" altLang="en-US" sz="1400" dirty="0">
                <a:solidFill>
                  <a:schemeClr val="bg1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케이스 추가</a:t>
            </a:r>
            <a:r>
              <a:rPr lang="en-US" altLang="ko-KR" sz="1400" dirty="0">
                <a:solidFill>
                  <a:schemeClr val="bg1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)</a:t>
            </a:r>
            <a:r>
              <a:rPr lang="ko-KR" altLang="en-US" sz="1400" dirty="0">
                <a:solidFill>
                  <a:schemeClr val="bg1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 </a:t>
            </a:r>
            <a:r>
              <a:rPr lang="en-US" altLang="ko-KR" sz="1400" dirty="0">
                <a:solidFill>
                  <a:schemeClr val="bg1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- </a:t>
            </a:r>
            <a:r>
              <a:rPr lang="ko-KR" altLang="en-US" sz="1400" dirty="0">
                <a:solidFill>
                  <a:schemeClr val="bg1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안준수</a:t>
            </a:r>
            <a:r>
              <a:rPr lang="en-US" altLang="ko-KR" sz="1400" dirty="0">
                <a:solidFill>
                  <a:schemeClr val="bg1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 </a:t>
            </a:r>
            <a:endParaRPr lang="ko-KR" altLang="en-US" sz="1400" dirty="0">
              <a:solidFill>
                <a:schemeClr val="bg1"/>
              </a:solidFill>
              <a:latin typeface="a타이틀고딕3" panose="02020600000000000000" pitchFamily="18" charset="-127"/>
              <a:ea typeface="a타이틀고딕3" panose="02020600000000000000" pitchFamily="18" charset="-127"/>
            </a:endParaRPr>
          </a:p>
        </p:txBody>
      </p:sp>
      <p:sp>
        <p:nvSpPr>
          <p:cNvPr id="9" name="이등변 삼각형 8">
            <a:extLst>
              <a:ext uri="{FF2B5EF4-FFF2-40B4-BE49-F238E27FC236}">
                <a16:creationId xmlns:a16="http://schemas.microsoft.com/office/drawing/2014/main" id="{1B430121-3C20-4FA7-9140-2620251273ED}"/>
              </a:ext>
            </a:extLst>
          </p:cNvPr>
          <p:cNvSpPr/>
          <p:nvPr/>
        </p:nvSpPr>
        <p:spPr>
          <a:xfrm rot="5400000">
            <a:off x="4613304" y="3652803"/>
            <a:ext cx="3179314" cy="277759"/>
          </a:xfrm>
          <a:prstGeom prst="triangl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B285460-75B7-4A7C-B282-4243EB94B79A}"/>
              </a:ext>
            </a:extLst>
          </p:cNvPr>
          <p:cNvSpPr txBox="1"/>
          <p:nvPr/>
        </p:nvSpPr>
        <p:spPr>
          <a:xfrm>
            <a:off x="1099267" y="1632518"/>
            <a:ext cx="15763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>
                <a:solidFill>
                  <a:srgbClr val="980100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FMConnect form.cs</a:t>
            </a:r>
            <a:endParaRPr lang="ko-KR" altLang="en-US" sz="1200">
              <a:solidFill>
                <a:srgbClr val="980100"/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5C641456-4021-4895-A866-055DA8A15D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9267" y="1909517"/>
            <a:ext cx="4245786" cy="385006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11963CF-0092-40D6-9515-DDB2CC731A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5340"/>
          <a:stretch/>
        </p:blipFill>
        <p:spPr>
          <a:xfrm>
            <a:off x="6846949" y="1909517"/>
            <a:ext cx="4862698" cy="229849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3F08980-9635-4A4C-ADAE-7BF0119E30C6}"/>
              </a:ext>
            </a:extLst>
          </p:cNvPr>
          <p:cNvSpPr txBox="1"/>
          <p:nvPr/>
        </p:nvSpPr>
        <p:spPr>
          <a:xfrm>
            <a:off x="6846949" y="1632518"/>
            <a:ext cx="14546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>
                <a:solidFill>
                  <a:srgbClr val="980100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FMServer form.cs</a:t>
            </a:r>
            <a:endParaRPr lang="ko-KR" altLang="en-US" sz="1200">
              <a:solidFill>
                <a:srgbClr val="980100"/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6F32F17-9B2E-43EB-9D0C-4348DDBF270F}"/>
              </a:ext>
            </a:extLst>
          </p:cNvPr>
          <p:cNvSpPr/>
          <p:nvPr/>
        </p:nvSpPr>
        <p:spPr>
          <a:xfrm>
            <a:off x="2087550" y="3216823"/>
            <a:ext cx="1587805" cy="174447"/>
          </a:xfrm>
          <a:prstGeom prst="rect">
            <a:avLst/>
          </a:prstGeom>
          <a:noFill/>
          <a:ln w="19050">
            <a:solidFill>
              <a:srgbClr val="9701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7A8FAAE-D137-437F-8CB2-D3A5E1919B78}"/>
              </a:ext>
            </a:extLst>
          </p:cNvPr>
          <p:cNvSpPr/>
          <p:nvPr/>
        </p:nvSpPr>
        <p:spPr>
          <a:xfrm>
            <a:off x="8108089" y="3635553"/>
            <a:ext cx="1587805" cy="174447"/>
          </a:xfrm>
          <a:prstGeom prst="rect">
            <a:avLst/>
          </a:prstGeom>
          <a:noFill/>
          <a:ln w="19050">
            <a:solidFill>
              <a:srgbClr val="9701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5EBB201-96E7-47F4-AF49-D5A67D83AA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6950" y="4314540"/>
            <a:ext cx="4001564" cy="1796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938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>
            <a:extLst>
              <a:ext uri="{FF2B5EF4-FFF2-40B4-BE49-F238E27FC236}">
                <a16:creationId xmlns:a16="http://schemas.microsoft.com/office/drawing/2014/main" id="{A207AE81-7335-499B-8049-090D435CF8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6361" y="1413289"/>
            <a:ext cx="3666489" cy="481303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80312" y="124484"/>
            <a:ext cx="17283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3. </a:t>
            </a:r>
            <a:r>
              <a:rPr lang="ko-KR" altLang="en-US" sz="2400" dirty="0">
                <a:solidFill>
                  <a:schemeClr val="bg1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구현 내용</a:t>
            </a:r>
          </a:p>
        </p:txBody>
      </p:sp>
      <p:cxnSp>
        <p:nvCxnSpPr>
          <p:cNvPr id="3" name="직선 연결선 2"/>
          <p:cNvCxnSpPr/>
          <p:nvPr/>
        </p:nvCxnSpPr>
        <p:spPr>
          <a:xfrm>
            <a:off x="200025" y="590550"/>
            <a:ext cx="25127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09416" y="631679"/>
            <a:ext cx="35397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3.3.  </a:t>
            </a:r>
            <a:r>
              <a:rPr lang="ko-KR" altLang="en-US" sz="1400" dirty="0">
                <a:solidFill>
                  <a:schemeClr val="bg1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다중 케이스 관리</a:t>
            </a:r>
            <a:r>
              <a:rPr lang="en-US" altLang="ko-KR" sz="1400" dirty="0">
                <a:solidFill>
                  <a:schemeClr val="bg1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(</a:t>
            </a:r>
            <a:r>
              <a:rPr lang="ko-KR" altLang="en-US" sz="1400" dirty="0">
                <a:solidFill>
                  <a:schemeClr val="bg1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케이스 선택</a:t>
            </a:r>
            <a:r>
              <a:rPr lang="en-US" altLang="ko-KR" sz="1400" dirty="0">
                <a:solidFill>
                  <a:schemeClr val="bg1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)</a:t>
            </a:r>
            <a:r>
              <a:rPr lang="ko-KR" altLang="en-US" sz="1400" dirty="0">
                <a:solidFill>
                  <a:schemeClr val="bg1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 </a:t>
            </a:r>
            <a:r>
              <a:rPr lang="en-US" altLang="ko-KR" sz="1400" dirty="0">
                <a:solidFill>
                  <a:schemeClr val="bg1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- </a:t>
            </a:r>
            <a:r>
              <a:rPr lang="ko-KR" altLang="en-US" sz="1400" dirty="0">
                <a:solidFill>
                  <a:schemeClr val="bg1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안준수</a:t>
            </a:r>
            <a:r>
              <a:rPr lang="en-US" altLang="ko-KR" sz="1400" dirty="0">
                <a:solidFill>
                  <a:schemeClr val="bg1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 </a:t>
            </a:r>
            <a:endParaRPr lang="ko-KR" altLang="en-US" sz="1400" dirty="0">
              <a:solidFill>
                <a:schemeClr val="bg1"/>
              </a:solidFill>
              <a:latin typeface="a타이틀고딕3" panose="02020600000000000000" pitchFamily="18" charset="-127"/>
              <a:ea typeface="a타이틀고딕3" panose="02020600000000000000" pitchFamily="18" charset="-127"/>
            </a:endParaRPr>
          </a:p>
        </p:txBody>
      </p:sp>
      <p:sp>
        <p:nvSpPr>
          <p:cNvPr id="9" name="이등변 삼각형 8">
            <a:extLst>
              <a:ext uri="{FF2B5EF4-FFF2-40B4-BE49-F238E27FC236}">
                <a16:creationId xmlns:a16="http://schemas.microsoft.com/office/drawing/2014/main" id="{1B430121-3C20-4FA7-9140-2620251273ED}"/>
              </a:ext>
            </a:extLst>
          </p:cNvPr>
          <p:cNvSpPr/>
          <p:nvPr/>
        </p:nvSpPr>
        <p:spPr>
          <a:xfrm rot="5400000">
            <a:off x="4613304" y="3652803"/>
            <a:ext cx="3179314" cy="277759"/>
          </a:xfrm>
          <a:prstGeom prst="triangl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B285460-75B7-4A7C-B282-4243EB94B79A}"/>
              </a:ext>
            </a:extLst>
          </p:cNvPr>
          <p:cNvSpPr txBox="1"/>
          <p:nvPr/>
        </p:nvSpPr>
        <p:spPr>
          <a:xfrm>
            <a:off x="6789853" y="1632518"/>
            <a:ext cx="15763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>
                <a:solidFill>
                  <a:srgbClr val="980100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FMConnect form.cs</a:t>
            </a:r>
            <a:endParaRPr lang="ko-KR" altLang="en-US" sz="1200">
              <a:solidFill>
                <a:srgbClr val="980100"/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55A916B-DCE8-4021-807B-211E8D3456F7}"/>
              </a:ext>
            </a:extLst>
          </p:cNvPr>
          <p:cNvSpPr txBox="1"/>
          <p:nvPr/>
        </p:nvSpPr>
        <p:spPr>
          <a:xfrm>
            <a:off x="1228460" y="5584417"/>
            <a:ext cx="4026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>
                <a:solidFill>
                  <a:srgbClr val="980100"/>
                </a:solidFill>
              </a:rPr>
              <a:t>②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A49B86C-274F-4D7F-B967-CFDF5DCB61A0}"/>
              </a:ext>
            </a:extLst>
          </p:cNvPr>
          <p:cNvSpPr txBox="1"/>
          <p:nvPr/>
        </p:nvSpPr>
        <p:spPr>
          <a:xfrm>
            <a:off x="6487101" y="1811407"/>
            <a:ext cx="4026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>
                <a:solidFill>
                  <a:srgbClr val="980100"/>
                </a:solidFill>
              </a:rPr>
              <a:t>②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0BF7209-6E01-41C9-B1F1-91EAF75C89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9853" y="1909517"/>
            <a:ext cx="4973060" cy="2430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680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30C22045-886F-45BE-9D6D-1EAEBDB318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6949" y="3791682"/>
            <a:ext cx="4862698" cy="164247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702274D2-5C7E-4A10-AA8D-EDCA4FD979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3340" b="10848"/>
          <a:stretch/>
        </p:blipFill>
        <p:spPr>
          <a:xfrm>
            <a:off x="6846949" y="2394066"/>
            <a:ext cx="4862698" cy="91754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80312" y="124484"/>
            <a:ext cx="17283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3. </a:t>
            </a:r>
            <a:r>
              <a:rPr lang="ko-KR" altLang="en-US" sz="2400" dirty="0">
                <a:solidFill>
                  <a:schemeClr val="bg1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구현 내용</a:t>
            </a:r>
          </a:p>
        </p:txBody>
      </p:sp>
      <p:cxnSp>
        <p:nvCxnSpPr>
          <p:cNvPr id="3" name="직선 연결선 2"/>
          <p:cNvCxnSpPr/>
          <p:nvPr/>
        </p:nvCxnSpPr>
        <p:spPr>
          <a:xfrm>
            <a:off x="200025" y="590550"/>
            <a:ext cx="25127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09416" y="631679"/>
            <a:ext cx="35397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3.3.  </a:t>
            </a:r>
            <a:r>
              <a:rPr lang="ko-KR" altLang="en-US" sz="1400" dirty="0">
                <a:solidFill>
                  <a:schemeClr val="bg1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다중 케이스 관리</a:t>
            </a:r>
            <a:r>
              <a:rPr lang="en-US" altLang="ko-KR" sz="1400" dirty="0">
                <a:solidFill>
                  <a:schemeClr val="bg1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(</a:t>
            </a:r>
            <a:r>
              <a:rPr lang="ko-KR" altLang="en-US" sz="1400" dirty="0">
                <a:solidFill>
                  <a:schemeClr val="bg1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케이스 선택</a:t>
            </a:r>
            <a:r>
              <a:rPr lang="en-US" altLang="ko-KR" sz="1400" dirty="0">
                <a:solidFill>
                  <a:schemeClr val="bg1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)</a:t>
            </a:r>
            <a:r>
              <a:rPr lang="ko-KR" altLang="en-US" sz="1400" dirty="0">
                <a:solidFill>
                  <a:schemeClr val="bg1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 </a:t>
            </a:r>
            <a:r>
              <a:rPr lang="en-US" altLang="ko-KR" sz="1400" dirty="0">
                <a:solidFill>
                  <a:schemeClr val="bg1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- </a:t>
            </a:r>
            <a:r>
              <a:rPr lang="ko-KR" altLang="en-US" sz="1400" dirty="0">
                <a:solidFill>
                  <a:schemeClr val="bg1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안준수</a:t>
            </a:r>
            <a:r>
              <a:rPr lang="en-US" altLang="ko-KR" sz="1400" dirty="0">
                <a:solidFill>
                  <a:schemeClr val="bg1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 </a:t>
            </a:r>
            <a:endParaRPr lang="ko-KR" altLang="en-US" sz="1400" dirty="0">
              <a:solidFill>
                <a:schemeClr val="bg1"/>
              </a:solidFill>
              <a:latin typeface="a타이틀고딕3" panose="02020600000000000000" pitchFamily="18" charset="-127"/>
              <a:ea typeface="a타이틀고딕3" panose="02020600000000000000" pitchFamily="18" charset="-127"/>
            </a:endParaRPr>
          </a:p>
        </p:txBody>
      </p:sp>
      <p:sp>
        <p:nvSpPr>
          <p:cNvPr id="9" name="이등변 삼각형 8">
            <a:extLst>
              <a:ext uri="{FF2B5EF4-FFF2-40B4-BE49-F238E27FC236}">
                <a16:creationId xmlns:a16="http://schemas.microsoft.com/office/drawing/2014/main" id="{1B430121-3C20-4FA7-9140-2620251273ED}"/>
              </a:ext>
            </a:extLst>
          </p:cNvPr>
          <p:cNvSpPr/>
          <p:nvPr/>
        </p:nvSpPr>
        <p:spPr>
          <a:xfrm rot="5400000">
            <a:off x="4613304" y="3652803"/>
            <a:ext cx="3179314" cy="277759"/>
          </a:xfrm>
          <a:prstGeom prst="triangl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B285460-75B7-4A7C-B282-4243EB94B79A}"/>
              </a:ext>
            </a:extLst>
          </p:cNvPr>
          <p:cNvSpPr txBox="1"/>
          <p:nvPr/>
        </p:nvSpPr>
        <p:spPr>
          <a:xfrm>
            <a:off x="655383" y="1632518"/>
            <a:ext cx="15763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>
                <a:solidFill>
                  <a:srgbClr val="980100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FMConnect form.cs</a:t>
            </a:r>
            <a:endParaRPr lang="ko-KR" altLang="en-US" sz="1200">
              <a:solidFill>
                <a:srgbClr val="980100"/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0BF7209-6E01-41C9-B1F1-91EAF75C89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383" y="1909517"/>
            <a:ext cx="4973060" cy="243038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5E0BFE6-2863-4656-A1F3-05D4B1D470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" b="91771"/>
          <a:stretch/>
        </p:blipFill>
        <p:spPr>
          <a:xfrm>
            <a:off x="6846949" y="1909518"/>
            <a:ext cx="4862698" cy="29250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9AF9093-35EA-4AD7-AD4E-8B443BB5A4D5}"/>
              </a:ext>
            </a:extLst>
          </p:cNvPr>
          <p:cNvSpPr txBox="1"/>
          <p:nvPr/>
        </p:nvSpPr>
        <p:spPr>
          <a:xfrm>
            <a:off x="6846949" y="1632518"/>
            <a:ext cx="14546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>
                <a:solidFill>
                  <a:srgbClr val="980100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FMServer form.cs</a:t>
            </a:r>
            <a:endParaRPr lang="ko-KR" altLang="en-US" sz="1200">
              <a:solidFill>
                <a:srgbClr val="980100"/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BBAC0CD-D94C-46B3-B4F6-E3A985095FEF}"/>
              </a:ext>
            </a:extLst>
          </p:cNvPr>
          <p:cNvSpPr/>
          <p:nvPr/>
        </p:nvSpPr>
        <p:spPr>
          <a:xfrm>
            <a:off x="1624614" y="2852838"/>
            <a:ext cx="2121763" cy="174447"/>
          </a:xfrm>
          <a:prstGeom prst="rect">
            <a:avLst/>
          </a:prstGeom>
          <a:noFill/>
          <a:ln w="19050">
            <a:solidFill>
              <a:srgbClr val="9701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2A679E2-D8FB-46FE-91AB-ED1A33C74C4F}"/>
              </a:ext>
            </a:extLst>
          </p:cNvPr>
          <p:cNvSpPr/>
          <p:nvPr/>
        </p:nvSpPr>
        <p:spPr>
          <a:xfrm>
            <a:off x="7165413" y="4248334"/>
            <a:ext cx="2121763" cy="174447"/>
          </a:xfrm>
          <a:prstGeom prst="rect">
            <a:avLst/>
          </a:prstGeom>
          <a:noFill/>
          <a:ln w="19050">
            <a:solidFill>
              <a:srgbClr val="9701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0373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0312" y="124484"/>
            <a:ext cx="17283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3. </a:t>
            </a:r>
            <a:r>
              <a:rPr lang="ko-KR" altLang="en-US" sz="2400" dirty="0">
                <a:solidFill>
                  <a:schemeClr val="bg1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구현 내용</a:t>
            </a:r>
          </a:p>
        </p:txBody>
      </p:sp>
      <p:cxnSp>
        <p:nvCxnSpPr>
          <p:cNvPr id="3" name="직선 연결선 2"/>
          <p:cNvCxnSpPr/>
          <p:nvPr/>
        </p:nvCxnSpPr>
        <p:spPr>
          <a:xfrm>
            <a:off x="200025" y="590550"/>
            <a:ext cx="25127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09416" y="631679"/>
            <a:ext cx="27174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3.4.  </a:t>
            </a:r>
            <a:r>
              <a:rPr lang="ko-KR" altLang="en-US" sz="1400" dirty="0">
                <a:solidFill>
                  <a:schemeClr val="bg1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클라이언트 메인 폼 </a:t>
            </a:r>
            <a:r>
              <a:rPr lang="en-US" altLang="ko-KR" sz="1400" dirty="0">
                <a:solidFill>
                  <a:schemeClr val="bg1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- </a:t>
            </a:r>
            <a:r>
              <a:rPr lang="ko-KR" altLang="en-US" sz="1400" dirty="0" err="1">
                <a:solidFill>
                  <a:schemeClr val="bg1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김광환</a:t>
            </a:r>
            <a:r>
              <a:rPr lang="en-US" altLang="ko-KR" sz="1400" dirty="0">
                <a:solidFill>
                  <a:schemeClr val="bg1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 </a:t>
            </a:r>
            <a:endParaRPr lang="ko-KR" altLang="en-US" sz="1400" dirty="0">
              <a:solidFill>
                <a:schemeClr val="bg1"/>
              </a:solidFill>
              <a:latin typeface="a타이틀고딕3" panose="02020600000000000000" pitchFamily="18" charset="-127"/>
              <a:ea typeface="a타이틀고딕3" panose="02020600000000000000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8054FD7-6E7B-47CF-BCCA-4D34F17F61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5227" y="1786855"/>
            <a:ext cx="4835983" cy="394225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94D7512-2612-45EA-8AA7-8C7E705E39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119" y="1786855"/>
            <a:ext cx="4414595" cy="3962824"/>
          </a:xfrm>
          <a:prstGeom prst="rect">
            <a:avLst/>
          </a:prstGeom>
        </p:spPr>
      </p:pic>
      <p:sp>
        <p:nvSpPr>
          <p:cNvPr id="11" name="이등변 삼각형 10">
            <a:extLst>
              <a:ext uri="{FF2B5EF4-FFF2-40B4-BE49-F238E27FC236}">
                <a16:creationId xmlns:a16="http://schemas.microsoft.com/office/drawing/2014/main" id="{38B1BF60-0EB4-4DBB-A5B1-A2465506EAE5}"/>
              </a:ext>
            </a:extLst>
          </p:cNvPr>
          <p:cNvSpPr/>
          <p:nvPr/>
        </p:nvSpPr>
        <p:spPr>
          <a:xfrm rot="5400000">
            <a:off x="4376313" y="3619105"/>
            <a:ext cx="3179314" cy="277759"/>
          </a:xfrm>
          <a:prstGeom prst="triangl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0476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0312" y="124484"/>
            <a:ext cx="17283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3. </a:t>
            </a:r>
            <a:r>
              <a:rPr lang="ko-KR" altLang="en-US" sz="2400" dirty="0">
                <a:solidFill>
                  <a:schemeClr val="bg1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구현 내용</a:t>
            </a:r>
          </a:p>
        </p:txBody>
      </p:sp>
      <p:cxnSp>
        <p:nvCxnSpPr>
          <p:cNvPr id="3" name="직선 연결선 2"/>
          <p:cNvCxnSpPr/>
          <p:nvPr/>
        </p:nvCxnSpPr>
        <p:spPr>
          <a:xfrm>
            <a:off x="200025" y="590550"/>
            <a:ext cx="25127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09416" y="631679"/>
            <a:ext cx="23903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3.5.  </a:t>
            </a:r>
            <a:r>
              <a:rPr lang="ko-KR" altLang="en-US" sz="1400" dirty="0">
                <a:solidFill>
                  <a:schemeClr val="bg1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파일 버전 관리 </a:t>
            </a:r>
            <a:r>
              <a:rPr lang="en-US" altLang="ko-KR" sz="1400" dirty="0">
                <a:solidFill>
                  <a:schemeClr val="bg1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- </a:t>
            </a:r>
            <a:r>
              <a:rPr lang="ko-KR" altLang="en-US" sz="1400" dirty="0" err="1">
                <a:solidFill>
                  <a:schemeClr val="bg1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김광환</a:t>
            </a:r>
            <a:r>
              <a:rPr lang="en-US" altLang="ko-KR" sz="1400" dirty="0">
                <a:solidFill>
                  <a:schemeClr val="bg1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 </a:t>
            </a:r>
            <a:endParaRPr lang="ko-KR" altLang="en-US" sz="1400" dirty="0">
              <a:solidFill>
                <a:schemeClr val="bg1"/>
              </a:solidFill>
              <a:latin typeface="a타이틀고딕3" panose="02020600000000000000" pitchFamily="18" charset="-127"/>
              <a:ea typeface="a타이틀고딕3" panose="02020600000000000000" pitchFamily="18" charset="-127"/>
            </a:endParaRPr>
          </a:p>
        </p:txBody>
      </p:sp>
      <p:pic>
        <p:nvPicPr>
          <p:cNvPr id="8" name="녹화_2018_06_14_21_42_53_978">
            <a:hlinkClick r:id="" action="ppaction://media"/>
            <a:extLst>
              <a:ext uri="{FF2B5EF4-FFF2-40B4-BE49-F238E27FC236}">
                <a16:creationId xmlns:a16="http://schemas.microsoft.com/office/drawing/2014/main" id="{A6E725F4-CD4E-4BDD-8B99-CC038EED423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78512" y="1661020"/>
            <a:ext cx="5046986" cy="4106411"/>
          </a:xfrm>
          <a:prstGeom prst="rect">
            <a:avLst/>
          </a:prstGeom>
        </p:spPr>
      </p:pic>
      <p:sp>
        <p:nvSpPr>
          <p:cNvPr id="19" name="모서리가 둥근 직사각형 9">
            <a:extLst>
              <a:ext uri="{FF2B5EF4-FFF2-40B4-BE49-F238E27FC236}">
                <a16:creationId xmlns:a16="http://schemas.microsoft.com/office/drawing/2014/main" id="{B793AB90-2694-4E64-8B36-BAB54EB694F7}"/>
              </a:ext>
            </a:extLst>
          </p:cNvPr>
          <p:cNvSpPr/>
          <p:nvPr/>
        </p:nvSpPr>
        <p:spPr>
          <a:xfrm>
            <a:off x="6366504" y="1661020"/>
            <a:ext cx="5046986" cy="4106411"/>
          </a:xfrm>
          <a:prstGeom prst="roundRect">
            <a:avLst>
              <a:gd name="adj" fmla="val 7883"/>
            </a:avLst>
          </a:prstGeom>
          <a:ln>
            <a:solidFill>
              <a:srgbClr val="9801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ko-KR" altLang="en-US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클라이언트가 서버에게 업로드하려는 파일 이름 </a:t>
            </a:r>
            <a:r>
              <a:rPr lang="en-US" altLang="ko-KR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Serialize </a:t>
            </a:r>
            <a:r>
              <a:rPr lang="ko-KR" altLang="en-US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하여 송신</a:t>
            </a:r>
            <a:endParaRPr lang="en-US" altLang="ko-KR" sz="1600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서버에서 수신한 파일 이름과</a:t>
            </a:r>
            <a:r>
              <a:rPr lang="en-US" altLang="ko-KR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 </a:t>
            </a:r>
            <a:r>
              <a:rPr lang="ko-KR" altLang="en-US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같은 파일의 이름이 존재한다면 </a:t>
            </a:r>
            <a:r>
              <a:rPr lang="en-US" altLang="ko-KR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Fail ACK</a:t>
            </a:r>
            <a:r>
              <a:rPr lang="ko-KR" altLang="en-US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를 송신</a:t>
            </a:r>
            <a:endParaRPr lang="en-US" altLang="ko-KR" sz="1600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클라이언트가 </a:t>
            </a:r>
            <a:r>
              <a:rPr lang="en-US" altLang="ko-KR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Fail ACK</a:t>
            </a:r>
            <a:r>
              <a:rPr lang="ko-KR" altLang="en-US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를 수신하면 사용자에게 버전 관리 여부를 </a:t>
            </a:r>
            <a:r>
              <a:rPr lang="en-US" altLang="ko-KR" sz="1600" dirty="0" err="1">
                <a:latin typeface="a타이틀고딕1" panose="02020600000000000000" pitchFamily="18" charset="-127"/>
                <a:ea typeface="a타이틀고딕1" panose="02020600000000000000" pitchFamily="18" charset="-127"/>
              </a:rPr>
              <a:t>MessageBox</a:t>
            </a:r>
            <a:r>
              <a:rPr lang="ko-KR" altLang="en-US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로 물어 봄</a:t>
            </a:r>
            <a:endParaRPr lang="en-US" altLang="ko-KR" sz="1600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  <a:p>
            <a:pPr marL="342900" indent="-342900">
              <a:buAutoNum type="arabicPeriod"/>
            </a:pPr>
            <a:r>
              <a:rPr lang="en-US" altLang="ko-KR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NO </a:t>
            </a:r>
            <a:r>
              <a:rPr lang="ko-KR" altLang="en-US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라면 기존 파일에 덮어 씀</a:t>
            </a:r>
            <a:endParaRPr lang="en-US" altLang="ko-KR" sz="1600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  <a:p>
            <a:pPr marL="342900" indent="-342900">
              <a:buAutoNum type="arabicPeriod"/>
            </a:pPr>
            <a:r>
              <a:rPr lang="en-US" altLang="ko-KR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Yes </a:t>
            </a:r>
            <a:r>
              <a:rPr lang="ko-KR" altLang="en-US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라면</a:t>
            </a:r>
            <a:r>
              <a:rPr lang="en-US" altLang="ko-KR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, </a:t>
            </a:r>
            <a:r>
              <a:rPr lang="ko-KR" altLang="en-US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서버에 있던 기존 파일을 </a:t>
            </a:r>
            <a:r>
              <a:rPr lang="en-US" altLang="ko-KR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“</a:t>
            </a:r>
            <a:r>
              <a:rPr lang="ko-KR" altLang="en-US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파일 이름</a:t>
            </a:r>
            <a:r>
              <a:rPr lang="en-US" altLang="ko-KR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” + “</a:t>
            </a:r>
            <a:r>
              <a:rPr lang="ko-KR" altLang="en-US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현재 날짜</a:t>
            </a:r>
            <a:r>
              <a:rPr lang="en-US" altLang="ko-KR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/</a:t>
            </a:r>
            <a:r>
              <a:rPr lang="ko-KR" altLang="en-US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시간＂ </a:t>
            </a:r>
            <a:r>
              <a:rPr lang="en-US" altLang="ko-KR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+ “.</a:t>
            </a:r>
            <a:r>
              <a:rPr lang="en-US" altLang="ko-KR" sz="1600" dirty="0" err="1">
                <a:latin typeface="a타이틀고딕1" panose="02020600000000000000" pitchFamily="18" charset="-127"/>
                <a:ea typeface="a타이틀고딕1" panose="02020600000000000000" pitchFamily="18" charset="-127"/>
              </a:rPr>
              <a:t>gz</a:t>
            </a:r>
            <a:r>
              <a:rPr lang="en-US" altLang="ko-KR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” </a:t>
            </a:r>
            <a:r>
              <a:rPr lang="ko-KR" altLang="en-US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의 이름으로 압축하여 버전을 관리함</a:t>
            </a:r>
            <a:r>
              <a:rPr lang="en-US" altLang="ko-KR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52589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759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0312" y="124484"/>
            <a:ext cx="17283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3. </a:t>
            </a:r>
            <a:r>
              <a:rPr lang="ko-KR" altLang="en-US" sz="2400" dirty="0">
                <a:solidFill>
                  <a:schemeClr val="bg1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구현 내용</a:t>
            </a:r>
          </a:p>
        </p:txBody>
      </p:sp>
      <p:cxnSp>
        <p:nvCxnSpPr>
          <p:cNvPr id="3" name="직선 연결선 2"/>
          <p:cNvCxnSpPr/>
          <p:nvPr/>
        </p:nvCxnSpPr>
        <p:spPr>
          <a:xfrm>
            <a:off x="200025" y="590550"/>
            <a:ext cx="25127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09416" y="631679"/>
            <a:ext cx="23903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3.5.  </a:t>
            </a:r>
            <a:r>
              <a:rPr lang="ko-KR" altLang="en-US" sz="1400" dirty="0">
                <a:solidFill>
                  <a:schemeClr val="bg1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파일 버전 관리 </a:t>
            </a:r>
            <a:r>
              <a:rPr lang="en-US" altLang="ko-KR" sz="1400" dirty="0">
                <a:solidFill>
                  <a:schemeClr val="bg1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- </a:t>
            </a:r>
            <a:r>
              <a:rPr lang="ko-KR" altLang="en-US" sz="1400" dirty="0" err="1">
                <a:solidFill>
                  <a:schemeClr val="bg1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김광환</a:t>
            </a:r>
            <a:r>
              <a:rPr lang="en-US" altLang="ko-KR" sz="1400" dirty="0">
                <a:solidFill>
                  <a:schemeClr val="bg1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 </a:t>
            </a:r>
            <a:endParaRPr lang="ko-KR" altLang="en-US" sz="1400" dirty="0">
              <a:solidFill>
                <a:schemeClr val="bg1"/>
              </a:solidFill>
              <a:latin typeface="a타이틀고딕3" panose="02020600000000000000" pitchFamily="18" charset="-127"/>
              <a:ea typeface="a타이틀고딕3" panose="02020600000000000000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1B443E7-95CA-4F1D-B5F4-7CBC54BC7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9142" y="1805984"/>
            <a:ext cx="9238158" cy="421900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8B99F4B-62C7-47E3-91DF-F2F08245691B}"/>
              </a:ext>
            </a:extLst>
          </p:cNvPr>
          <p:cNvSpPr txBox="1"/>
          <p:nvPr/>
        </p:nvSpPr>
        <p:spPr>
          <a:xfrm>
            <a:off x="1563023" y="1452677"/>
            <a:ext cx="30703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>
                <a:solidFill>
                  <a:srgbClr val="980100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PacketLibrary</a:t>
            </a:r>
            <a:r>
              <a:rPr lang="en-US" altLang="ko-KR" sz="1200" dirty="0">
                <a:solidFill>
                  <a:srgbClr val="980100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 </a:t>
            </a:r>
            <a:r>
              <a:rPr lang="en-US" altLang="ko-KR" sz="1200" dirty="0" err="1">
                <a:solidFill>
                  <a:srgbClr val="980100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Packet.cs</a:t>
            </a:r>
            <a:r>
              <a:rPr lang="en-US" altLang="ko-KR" sz="1200" dirty="0">
                <a:solidFill>
                  <a:srgbClr val="980100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 – class </a:t>
            </a:r>
            <a:r>
              <a:rPr lang="en-US" altLang="ko-KR" sz="1200" dirty="0" err="1">
                <a:solidFill>
                  <a:srgbClr val="980100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PUtility</a:t>
            </a:r>
            <a:endParaRPr lang="ko-KR" altLang="en-US" sz="1200" dirty="0">
              <a:solidFill>
                <a:srgbClr val="980100"/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2C48F58-5DC5-4915-981A-8370FD7D5FEC}"/>
              </a:ext>
            </a:extLst>
          </p:cNvPr>
          <p:cNvSpPr/>
          <p:nvPr/>
        </p:nvSpPr>
        <p:spPr>
          <a:xfrm>
            <a:off x="2506226" y="3254553"/>
            <a:ext cx="8231682" cy="1460060"/>
          </a:xfrm>
          <a:prstGeom prst="rect">
            <a:avLst/>
          </a:prstGeom>
          <a:noFill/>
          <a:ln w="19050">
            <a:solidFill>
              <a:srgbClr val="9701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9419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2815771" cy="6858000"/>
          </a:xfrm>
          <a:prstGeom prst="rect">
            <a:avLst/>
          </a:prstGeom>
          <a:solidFill>
            <a:srgbClr val="970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0"/>
          </a:p>
        </p:txBody>
      </p:sp>
      <p:sp>
        <p:nvSpPr>
          <p:cNvPr id="6" name="TextBox 5"/>
          <p:cNvSpPr txBox="1"/>
          <p:nvPr/>
        </p:nvSpPr>
        <p:spPr>
          <a:xfrm>
            <a:off x="1068662" y="1042393"/>
            <a:ext cx="502733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spc="600" dirty="0">
                <a:solidFill>
                  <a:schemeClr val="bg1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I N</a:t>
            </a:r>
            <a:r>
              <a:rPr lang="en-US" altLang="ko-KR" sz="8000" spc="600" dirty="0">
                <a:latin typeface="a타이틀고딕3" panose="02020600000000000000" pitchFamily="18" charset="-127"/>
                <a:ea typeface="a타이틀고딕3" panose="02020600000000000000" pitchFamily="18" charset="-127"/>
              </a:rPr>
              <a:t> </a:t>
            </a:r>
            <a:r>
              <a:rPr lang="en-US" altLang="ko-KR" sz="8000" spc="600" dirty="0">
                <a:solidFill>
                  <a:srgbClr val="980100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D E X</a:t>
            </a:r>
            <a:endParaRPr lang="ko-KR" altLang="en-US" sz="8000" spc="600" dirty="0">
              <a:solidFill>
                <a:srgbClr val="980100"/>
              </a:solidFill>
              <a:latin typeface="a타이틀고딕3" panose="02020600000000000000" pitchFamily="18" charset="-127"/>
              <a:ea typeface="a타이틀고딕3" panose="02020600000000000000" pitchFamily="18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4455886" y="3271293"/>
            <a:ext cx="333829" cy="333829"/>
            <a:chOff x="4020457" y="2307771"/>
            <a:chExt cx="624114" cy="624114"/>
          </a:xfrm>
        </p:grpSpPr>
        <p:sp>
          <p:nvSpPr>
            <p:cNvPr id="8" name="직사각형 7"/>
            <p:cNvSpPr/>
            <p:nvPr/>
          </p:nvSpPr>
          <p:spPr>
            <a:xfrm>
              <a:off x="4020457" y="2307771"/>
              <a:ext cx="624114" cy="624114"/>
            </a:xfrm>
            <a:prstGeom prst="rect">
              <a:avLst/>
            </a:prstGeom>
            <a:solidFill>
              <a:srgbClr val="9801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4187426" y="2474740"/>
              <a:ext cx="290173" cy="2901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5018504" y="3190070"/>
            <a:ext cx="19319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프로젝트 개요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018504" y="4200973"/>
            <a:ext cx="22862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솔루션 기능 소개</a:t>
            </a:r>
          </a:p>
        </p:txBody>
      </p:sp>
      <p:grpSp>
        <p:nvGrpSpPr>
          <p:cNvPr id="17" name="그룹 16"/>
          <p:cNvGrpSpPr/>
          <p:nvPr/>
        </p:nvGrpSpPr>
        <p:grpSpPr>
          <a:xfrm>
            <a:off x="4455886" y="4264890"/>
            <a:ext cx="333829" cy="333829"/>
            <a:chOff x="4020457" y="2307771"/>
            <a:chExt cx="624114" cy="624114"/>
          </a:xfrm>
        </p:grpSpPr>
        <p:sp>
          <p:nvSpPr>
            <p:cNvPr id="18" name="직사각형 17"/>
            <p:cNvSpPr/>
            <p:nvPr/>
          </p:nvSpPr>
          <p:spPr>
            <a:xfrm>
              <a:off x="4020457" y="2307771"/>
              <a:ext cx="624114" cy="624114"/>
            </a:xfrm>
            <a:prstGeom prst="rect">
              <a:avLst/>
            </a:prstGeom>
            <a:solidFill>
              <a:srgbClr val="9801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4187426" y="2474740"/>
              <a:ext cx="290173" cy="2901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5018504" y="5211876"/>
            <a:ext cx="30332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역할 분담 및 구현 내용</a:t>
            </a:r>
          </a:p>
        </p:txBody>
      </p:sp>
      <p:grpSp>
        <p:nvGrpSpPr>
          <p:cNvPr id="21" name="그룹 20"/>
          <p:cNvGrpSpPr/>
          <p:nvPr/>
        </p:nvGrpSpPr>
        <p:grpSpPr>
          <a:xfrm>
            <a:off x="4455886" y="5275793"/>
            <a:ext cx="333829" cy="333829"/>
            <a:chOff x="4020457" y="2307771"/>
            <a:chExt cx="624114" cy="624114"/>
          </a:xfrm>
        </p:grpSpPr>
        <p:sp>
          <p:nvSpPr>
            <p:cNvPr id="22" name="직사각형 21"/>
            <p:cNvSpPr/>
            <p:nvPr/>
          </p:nvSpPr>
          <p:spPr>
            <a:xfrm>
              <a:off x="4020457" y="2307771"/>
              <a:ext cx="624114" cy="624114"/>
            </a:xfrm>
            <a:prstGeom prst="rect">
              <a:avLst/>
            </a:prstGeom>
            <a:solidFill>
              <a:srgbClr val="9801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4187426" y="2474740"/>
              <a:ext cx="290173" cy="2901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9628909" y="2299855"/>
            <a:ext cx="3688427" cy="3726873"/>
            <a:chOff x="9628909" y="2299855"/>
            <a:chExt cx="3688427" cy="3726873"/>
          </a:xfrm>
        </p:grpSpPr>
        <p:pic>
          <p:nvPicPr>
            <p:cNvPr id="25" name="Picture 2" descr="ê´ì´ëíêµ ë¡ê³ 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54986" y="2464377"/>
              <a:ext cx="3562350" cy="35623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직사각형 25"/>
            <p:cNvSpPr/>
            <p:nvPr/>
          </p:nvSpPr>
          <p:spPr>
            <a:xfrm>
              <a:off x="9628909" y="2299855"/>
              <a:ext cx="3688427" cy="3726873"/>
            </a:xfrm>
            <a:prstGeom prst="rect">
              <a:avLst/>
            </a:prstGeom>
            <a:solidFill>
              <a:srgbClr val="FFFFFF">
                <a:alpha val="6117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415087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0312" y="124484"/>
            <a:ext cx="17283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3. </a:t>
            </a:r>
            <a:r>
              <a:rPr lang="ko-KR" altLang="en-US" sz="2400" dirty="0">
                <a:solidFill>
                  <a:schemeClr val="bg1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구현 내용</a:t>
            </a:r>
          </a:p>
        </p:txBody>
      </p:sp>
      <p:cxnSp>
        <p:nvCxnSpPr>
          <p:cNvPr id="3" name="직선 연결선 2"/>
          <p:cNvCxnSpPr/>
          <p:nvPr/>
        </p:nvCxnSpPr>
        <p:spPr>
          <a:xfrm>
            <a:off x="200025" y="590550"/>
            <a:ext cx="25127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09416" y="631679"/>
            <a:ext cx="2547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3.6.  </a:t>
            </a:r>
            <a:r>
              <a:rPr lang="ko-KR" altLang="en-US" sz="1400" dirty="0">
                <a:solidFill>
                  <a:schemeClr val="bg1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파일 동일성 검증 </a:t>
            </a:r>
            <a:r>
              <a:rPr lang="en-US" altLang="ko-KR" sz="1400" dirty="0">
                <a:solidFill>
                  <a:schemeClr val="bg1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- </a:t>
            </a:r>
            <a:r>
              <a:rPr lang="ko-KR" altLang="en-US" sz="1400" dirty="0">
                <a:solidFill>
                  <a:schemeClr val="bg1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김영빈</a:t>
            </a:r>
            <a:r>
              <a:rPr lang="en-US" altLang="ko-KR" sz="1400" dirty="0">
                <a:solidFill>
                  <a:schemeClr val="bg1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 </a:t>
            </a:r>
            <a:endParaRPr lang="ko-KR" altLang="en-US" sz="1400" dirty="0">
              <a:solidFill>
                <a:schemeClr val="bg1"/>
              </a:solidFill>
              <a:latin typeface="a타이틀고딕3" panose="02020600000000000000" pitchFamily="18" charset="-127"/>
              <a:ea typeface="a타이틀고딕3" panose="02020600000000000000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8EA8EF1-9BDE-4DFE-ACE0-2EDC3E5A8F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6140" y="2134630"/>
            <a:ext cx="4324350" cy="173355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2BE8A9F-165A-43D6-91C2-4B58763C71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896" y="2134630"/>
            <a:ext cx="5690566" cy="322592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8346526-38B8-4D56-B476-CDC5775C65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6140" y="4139325"/>
            <a:ext cx="4324350" cy="1221228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BE52EB97-C964-4B3F-9E52-634488D3A40C}"/>
              </a:ext>
            </a:extLst>
          </p:cNvPr>
          <p:cNvSpPr/>
          <p:nvPr/>
        </p:nvSpPr>
        <p:spPr>
          <a:xfrm>
            <a:off x="908230" y="3934438"/>
            <a:ext cx="2548034" cy="204888"/>
          </a:xfrm>
          <a:prstGeom prst="rect">
            <a:avLst/>
          </a:prstGeom>
          <a:noFill/>
          <a:ln w="19050">
            <a:solidFill>
              <a:srgbClr val="9701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902C5F7-9943-4A71-9E33-D680BAAC9961}"/>
              </a:ext>
            </a:extLst>
          </p:cNvPr>
          <p:cNvSpPr/>
          <p:nvPr/>
        </p:nvSpPr>
        <p:spPr>
          <a:xfrm>
            <a:off x="7453040" y="2669098"/>
            <a:ext cx="3804985" cy="225103"/>
          </a:xfrm>
          <a:prstGeom prst="rect">
            <a:avLst/>
          </a:prstGeom>
          <a:noFill/>
          <a:ln w="19050">
            <a:solidFill>
              <a:srgbClr val="9701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70EF4AB-61C1-4A49-A548-4ED91CE4733D}"/>
              </a:ext>
            </a:extLst>
          </p:cNvPr>
          <p:cNvSpPr/>
          <p:nvPr/>
        </p:nvSpPr>
        <p:spPr>
          <a:xfrm>
            <a:off x="7305822" y="4524836"/>
            <a:ext cx="3952203" cy="225103"/>
          </a:xfrm>
          <a:prstGeom prst="rect">
            <a:avLst/>
          </a:prstGeom>
          <a:noFill/>
          <a:ln w="19050">
            <a:solidFill>
              <a:srgbClr val="9701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이등변 삼각형 13">
            <a:extLst>
              <a:ext uri="{FF2B5EF4-FFF2-40B4-BE49-F238E27FC236}">
                <a16:creationId xmlns:a16="http://schemas.microsoft.com/office/drawing/2014/main" id="{7ACC7295-DB9D-436F-9BB3-3391842527A7}"/>
              </a:ext>
            </a:extLst>
          </p:cNvPr>
          <p:cNvSpPr/>
          <p:nvPr/>
        </p:nvSpPr>
        <p:spPr>
          <a:xfrm rot="5400000">
            <a:off x="5114153" y="3632017"/>
            <a:ext cx="3179314" cy="277759"/>
          </a:xfrm>
          <a:prstGeom prst="triangl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25E21FF-B5C3-49A8-9421-1AED6B68B0C3}"/>
              </a:ext>
            </a:extLst>
          </p:cNvPr>
          <p:cNvSpPr txBox="1"/>
          <p:nvPr/>
        </p:nvSpPr>
        <p:spPr>
          <a:xfrm>
            <a:off x="7046140" y="5388860"/>
            <a:ext cx="14546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>
                <a:solidFill>
                  <a:srgbClr val="980100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FMServer form.cs</a:t>
            </a:r>
            <a:endParaRPr lang="ko-KR" altLang="en-US" sz="1200">
              <a:solidFill>
                <a:srgbClr val="980100"/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93024A7-4981-4718-9504-682718B41B6D}"/>
              </a:ext>
            </a:extLst>
          </p:cNvPr>
          <p:cNvSpPr txBox="1"/>
          <p:nvPr/>
        </p:nvSpPr>
        <p:spPr>
          <a:xfrm>
            <a:off x="6985257" y="1829324"/>
            <a:ext cx="14048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>
                <a:solidFill>
                  <a:srgbClr val="980100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FMClient</a:t>
            </a:r>
            <a:r>
              <a:rPr lang="en-US" altLang="ko-KR" sz="1200" dirty="0">
                <a:solidFill>
                  <a:srgbClr val="980100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 </a:t>
            </a:r>
            <a:r>
              <a:rPr lang="en-US" altLang="ko-KR" sz="1200" dirty="0" err="1">
                <a:solidFill>
                  <a:srgbClr val="980100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form.cs</a:t>
            </a:r>
            <a:endParaRPr lang="ko-KR" altLang="en-US" sz="1200" dirty="0">
              <a:solidFill>
                <a:srgbClr val="980100"/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49553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0312" y="124484"/>
            <a:ext cx="17283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3. </a:t>
            </a:r>
            <a:r>
              <a:rPr lang="ko-KR" altLang="en-US" sz="2400" dirty="0">
                <a:solidFill>
                  <a:schemeClr val="bg1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구현 내용</a:t>
            </a:r>
          </a:p>
        </p:txBody>
      </p:sp>
      <p:cxnSp>
        <p:nvCxnSpPr>
          <p:cNvPr id="3" name="직선 연결선 2"/>
          <p:cNvCxnSpPr/>
          <p:nvPr/>
        </p:nvCxnSpPr>
        <p:spPr>
          <a:xfrm>
            <a:off x="200025" y="590550"/>
            <a:ext cx="25127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09416" y="631679"/>
            <a:ext cx="2547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3.6.  </a:t>
            </a:r>
            <a:r>
              <a:rPr lang="ko-KR" altLang="en-US" sz="1400" dirty="0">
                <a:solidFill>
                  <a:schemeClr val="bg1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파일 동일성 검증 </a:t>
            </a:r>
            <a:r>
              <a:rPr lang="en-US" altLang="ko-KR" sz="1400" dirty="0">
                <a:solidFill>
                  <a:schemeClr val="bg1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- </a:t>
            </a:r>
            <a:r>
              <a:rPr lang="ko-KR" altLang="en-US" sz="1400" dirty="0">
                <a:solidFill>
                  <a:schemeClr val="bg1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김영빈</a:t>
            </a:r>
            <a:r>
              <a:rPr lang="en-US" altLang="ko-KR" sz="1400" dirty="0">
                <a:solidFill>
                  <a:schemeClr val="bg1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 </a:t>
            </a:r>
            <a:endParaRPr lang="ko-KR" altLang="en-US" sz="1400" dirty="0">
              <a:solidFill>
                <a:schemeClr val="bg1"/>
              </a:solidFill>
              <a:latin typeface="a타이틀고딕3" panose="02020600000000000000" pitchFamily="18" charset="-127"/>
              <a:ea typeface="a타이틀고딕3" panose="02020600000000000000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8B99F4B-62C7-47E3-91DF-F2F08245691B}"/>
              </a:ext>
            </a:extLst>
          </p:cNvPr>
          <p:cNvSpPr txBox="1"/>
          <p:nvPr/>
        </p:nvSpPr>
        <p:spPr>
          <a:xfrm>
            <a:off x="2435478" y="3787039"/>
            <a:ext cx="30703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>
                <a:solidFill>
                  <a:srgbClr val="980100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PacketLibrary</a:t>
            </a:r>
            <a:r>
              <a:rPr lang="en-US" altLang="ko-KR" sz="1200" dirty="0">
                <a:solidFill>
                  <a:srgbClr val="980100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 </a:t>
            </a:r>
            <a:r>
              <a:rPr lang="en-US" altLang="ko-KR" sz="1200" dirty="0" err="1">
                <a:solidFill>
                  <a:srgbClr val="980100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Packet.cs</a:t>
            </a:r>
            <a:r>
              <a:rPr lang="en-US" altLang="ko-KR" sz="1200" dirty="0">
                <a:solidFill>
                  <a:srgbClr val="980100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 – class </a:t>
            </a:r>
            <a:r>
              <a:rPr lang="en-US" altLang="ko-KR" sz="1200" dirty="0" err="1">
                <a:solidFill>
                  <a:srgbClr val="980100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PUtility</a:t>
            </a:r>
            <a:endParaRPr lang="ko-KR" altLang="en-US" sz="1200" dirty="0">
              <a:solidFill>
                <a:srgbClr val="980100"/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D3F6767-5943-426D-89DC-F051120839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5293" y="4140346"/>
            <a:ext cx="7248525" cy="208597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8C3FABA-6F70-40E5-9B1C-238C4A65D6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5478" y="1338885"/>
            <a:ext cx="7007910" cy="1947108"/>
          </a:xfrm>
          <a:prstGeom prst="rect">
            <a:avLst/>
          </a:prstGeom>
        </p:spPr>
      </p:pic>
      <p:sp>
        <p:nvSpPr>
          <p:cNvPr id="11" name="이등변 삼각형 10">
            <a:extLst>
              <a:ext uri="{FF2B5EF4-FFF2-40B4-BE49-F238E27FC236}">
                <a16:creationId xmlns:a16="http://schemas.microsoft.com/office/drawing/2014/main" id="{738F3F2E-AD6E-4BF8-B0DA-2B0A801E74E5}"/>
              </a:ext>
            </a:extLst>
          </p:cNvPr>
          <p:cNvSpPr/>
          <p:nvPr/>
        </p:nvSpPr>
        <p:spPr>
          <a:xfrm rot="10800000">
            <a:off x="3661018" y="3489651"/>
            <a:ext cx="4556829" cy="221080"/>
          </a:xfrm>
          <a:prstGeom prst="triangl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8064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0312" y="124484"/>
            <a:ext cx="17283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3. </a:t>
            </a:r>
            <a:r>
              <a:rPr lang="ko-KR" altLang="en-US" sz="2400" dirty="0">
                <a:solidFill>
                  <a:schemeClr val="bg1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구현 내용</a:t>
            </a:r>
          </a:p>
        </p:txBody>
      </p:sp>
      <p:cxnSp>
        <p:nvCxnSpPr>
          <p:cNvPr id="3" name="직선 연결선 2"/>
          <p:cNvCxnSpPr/>
          <p:nvPr/>
        </p:nvCxnSpPr>
        <p:spPr>
          <a:xfrm>
            <a:off x="200025" y="590550"/>
            <a:ext cx="25127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09416" y="631679"/>
            <a:ext cx="20136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3.7.  </a:t>
            </a:r>
            <a:r>
              <a:rPr lang="ko-KR" altLang="en-US" sz="1400" dirty="0">
                <a:solidFill>
                  <a:schemeClr val="bg1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파일 뷰어 </a:t>
            </a:r>
            <a:r>
              <a:rPr lang="en-US" altLang="ko-KR" sz="1400" dirty="0">
                <a:solidFill>
                  <a:schemeClr val="bg1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- </a:t>
            </a:r>
            <a:r>
              <a:rPr lang="ko-KR" altLang="en-US" sz="1400" dirty="0">
                <a:solidFill>
                  <a:schemeClr val="bg1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김영빈</a:t>
            </a:r>
            <a:r>
              <a:rPr lang="en-US" altLang="ko-KR" sz="1400" dirty="0">
                <a:solidFill>
                  <a:schemeClr val="bg1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 </a:t>
            </a:r>
            <a:endParaRPr lang="ko-KR" altLang="en-US" sz="1400" dirty="0">
              <a:solidFill>
                <a:schemeClr val="bg1"/>
              </a:solidFill>
              <a:latin typeface="a타이틀고딕3" panose="02020600000000000000" pitchFamily="18" charset="-127"/>
              <a:ea typeface="a타이틀고딕3" panose="02020600000000000000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B69630A-ADE1-476D-9FE3-F74080A7C8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156" y="1958615"/>
            <a:ext cx="6668274" cy="370767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4EE1B64-3E95-4651-8837-F63ED8B114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5101" y="1958615"/>
            <a:ext cx="3364072" cy="3712079"/>
          </a:xfrm>
          <a:prstGeom prst="rect">
            <a:avLst/>
          </a:prstGeom>
        </p:spPr>
      </p:pic>
      <p:sp>
        <p:nvSpPr>
          <p:cNvPr id="12" name="이등변 삼각형 11">
            <a:extLst>
              <a:ext uri="{FF2B5EF4-FFF2-40B4-BE49-F238E27FC236}">
                <a16:creationId xmlns:a16="http://schemas.microsoft.com/office/drawing/2014/main" id="{5C9FC986-9DA7-4490-9D07-606521F3C8EC}"/>
              </a:ext>
            </a:extLst>
          </p:cNvPr>
          <p:cNvSpPr/>
          <p:nvPr/>
        </p:nvSpPr>
        <p:spPr>
          <a:xfrm rot="5400000">
            <a:off x="6011599" y="3611661"/>
            <a:ext cx="3707672" cy="392768"/>
          </a:xfrm>
          <a:prstGeom prst="triangl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FEABEB6-A266-459E-8D5B-2D2871FFEB68}"/>
              </a:ext>
            </a:extLst>
          </p:cNvPr>
          <p:cNvSpPr txBox="1"/>
          <p:nvPr/>
        </p:nvSpPr>
        <p:spPr>
          <a:xfrm>
            <a:off x="743156" y="1605308"/>
            <a:ext cx="14048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>
                <a:solidFill>
                  <a:srgbClr val="980100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FMClient</a:t>
            </a:r>
            <a:r>
              <a:rPr lang="en-US" altLang="ko-KR" sz="1200" dirty="0">
                <a:solidFill>
                  <a:srgbClr val="980100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 </a:t>
            </a:r>
            <a:r>
              <a:rPr lang="en-US" altLang="ko-KR" sz="1200" dirty="0" err="1">
                <a:solidFill>
                  <a:srgbClr val="980100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form.cs</a:t>
            </a:r>
            <a:endParaRPr lang="ko-KR" altLang="en-US" sz="1200" dirty="0">
              <a:solidFill>
                <a:srgbClr val="980100"/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5734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0312" y="124484"/>
            <a:ext cx="17283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3. </a:t>
            </a:r>
            <a:r>
              <a:rPr lang="ko-KR" altLang="en-US" sz="2400" dirty="0">
                <a:solidFill>
                  <a:schemeClr val="bg1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구현 내용</a:t>
            </a:r>
          </a:p>
        </p:txBody>
      </p:sp>
      <p:cxnSp>
        <p:nvCxnSpPr>
          <p:cNvPr id="3" name="직선 연결선 2"/>
          <p:cNvCxnSpPr/>
          <p:nvPr/>
        </p:nvCxnSpPr>
        <p:spPr>
          <a:xfrm>
            <a:off x="200025" y="590550"/>
            <a:ext cx="25127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09416" y="631679"/>
            <a:ext cx="20136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3.7.  </a:t>
            </a:r>
            <a:r>
              <a:rPr lang="ko-KR" altLang="en-US" sz="1400" dirty="0">
                <a:solidFill>
                  <a:schemeClr val="bg1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파일 뷰어 </a:t>
            </a:r>
            <a:r>
              <a:rPr lang="en-US" altLang="ko-KR" sz="1400" dirty="0">
                <a:solidFill>
                  <a:schemeClr val="bg1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- </a:t>
            </a:r>
            <a:r>
              <a:rPr lang="ko-KR" altLang="en-US" sz="1400" dirty="0">
                <a:solidFill>
                  <a:schemeClr val="bg1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김영빈</a:t>
            </a:r>
            <a:r>
              <a:rPr lang="en-US" altLang="ko-KR" sz="1400" dirty="0">
                <a:solidFill>
                  <a:schemeClr val="bg1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 </a:t>
            </a:r>
            <a:endParaRPr lang="ko-KR" altLang="en-US" sz="1400" dirty="0">
              <a:solidFill>
                <a:schemeClr val="bg1"/>
              </a:solidFill>
              <a:latin typeface="a타이틀고딕3" panose="02020600000000000000" pitchFamily="18" charset="-127"/>
              <a:ea typeface="a타이틀고딕3" panose="02020600000000000000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FEABEB6-A266-459E-8D5B-2D2871FFEB68}"/>
              </a:ext>
            </a:extLst>
          </p:cNvPr>
          <p:cNvSpPr txBox="1"/>
          <p:nvPr/>
        </p:nvSpPr>
        <p:spPr>
          <a:xfrm>
            <a:off x="6592877" y="1976603"/>
            <a:ext cx="20676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>
                <a:solidFill>
                  <a:srgbClr val="980100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FMClient</a:t>
            </a:r>
            <a:r>
              <a:rPr lang="en-US" altLang="ko-KR" sz="1200" dirty="0">
                <a:solidFill>
                  <a:srgbClr val="980100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 </a:t>
            </a:r>
            <a:r>
              <a:rPr lang="en-US" altLang="ko-KR" sz="1200" dirty="0" err="1">
                <a:solidFill>
                  <a:srgbClr val="980100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PictureViewer.cs</a:t>
            </a:r>
            <a:endParaRPr lang="ko-KR" altLang="en-US" sz="1200" dirty="0">
              <a:solidFill>
                <a:srgbClr val="980100"/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F33504A-CEB1-49EA-89AD-3B337FF5BA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0951" y="2329910"/>
            <a:ext cx="3962400" cy="288607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2742EA6-0CD9-498E-8383-A9E71233EE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8649" y="2329910"/>
            <a:ext cx="3409221" cy="298368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ECAB964-F905-4F3E-973B-DEA7A228B2DA}"/>
              </a:ext>
            </a:extLst>
          </p:cNvPr>
          <p:cNvSpPr txBox="1"/>
          <p:nvPr/>
        </p:nvSpPr>
        <p:spPr>
          <a:xfrm>
            <a:off x="1538649" y="1976603"/>
            <a:ext cx="9140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980100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MDI </a:t>
            </a:r>
            <a:r>
              <a:rPr lang="ko-KR" altLang="en-US" sz="1200" dirty="0">
                <a:solidFill>
                  <a:srgbClr val="980100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메모장</a:t>
            </a:r>
          </a:p>
        </p:txBody>
      </p:sp>
      <p:sp>
        <p:nvSpPr>
          <p:cNvPr id="15" name="이등변 삼각형 14">
            <a:extLst>
              <a:ext uri="{FF2B5EF4-FFF2-40B4-BE49-F238E27FC236}">
                <a16:creationId xmlns:a16="http://schemas.microsoft.com/office/drawing/2014/main" id="{0E7C6ABD-7FC9-48E2-854B-EFBF8A208BD6}"/>
              </a:ext>
            </a:extLst>
          </p:cNvPr>
          <p:cNvSpPr/>
          <p:nvPr/>
        </p:nvSpPr>
        <p:spPr>
          <a:xfrm rot="5400000">
            <a:off x="4376372" y="3682891"/>
            <a:ext cx="2886075" cy="277724"/>
          </a:xfrm>
          <a:prstGeom prst="triangl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7214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0312" y="124484"/>
            <a:ext cx="17283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3. </a:t>
            </a:r>
            <a:r>
              <a:rPr lang="ko-KR" altLang="en-US" sz="2400" dirty="0">
                <a:solidFill>
                  <a:schemeClr val="bg1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구현 내용</a:t>
            </a:r>
          </a:p>
        </p:txBody>
      </p:sp>
      <p:cxnSp>
        <p:nvCxnSpPr>
          <p:cNvPr id="3" name="직선 연결선 2"/>
          <p:cNvCxnSpPr/>
          <p:nvPr/>
        </p:nvCxnSpPr>
        <p:spPr>
          <a:xfrm>
            <a:off x="200025" y="590550"/>
            <a:ext cx="25127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09416" y="631679"/>
            <a:ext cx="26949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3.8.  </a:t>
            </a:r>
            <a:r>
              <a:rPr lang="ko-KR" altLang="en-US" sz="1400" dirty="0">
                <a:solidFill>
                  <a:schemeClr val="bg1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업로드 </a:t>
            </a:r>
            <a:r>
              <a:rPr lang="en-US" altLang="ko-KR" sz="1400" dirty="0">
                <a:solidFill>
                  <a:schemeClr val="bg1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&amp; </a:t>
            </a:r>
            <a:r>
              <a:rPr lang="ko-KR" altLang="en-US" sz="1400" dirty="0">
                <a:solidFill>
                  <a:schemeClr val="bg1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다운로드 </a:t>
            </a:r>
            <a:r>
              <a:rPr lang="en-US" altLang="ko-KR" sz="1400" dirty="0">
                <a:solidFill>
                  <a:schemeClr val="bg1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- </a:t>
            </a:r>
            <a:r>
              <a:rPr lang="ko-KR" altLang="en-US" sz="1400" dirty="0" err="1">
                <a:solidFill>
                  <a:schemeClr val="bg1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박강민</a:t>
            </a:r>
            <a:r>
              <a:rPr lang="en-US" altLang="ko-KR" sz="1400" dirty="0">
                <a:solidFill>
                  <a:schemeClr val="bg1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 </a:t>
            </a:r>
            <a:endParaRPr lang="ko-KR" altLang="en-US" sz="1400" dirty="0">
              <a:solidFill>
                <a:schemeClr val="bg1"/>
              </a:solidFill>
              <a:latin typeface="a타이틀고딕3" panose="02020600000000000000" pitchFamily="18" charset="-127"/>
              <a:ea typeface="a타이틀고딕3" panose="02020600000000000000" pitchFamily="18" charset="-127"/>
            </a:endParaRPr>
          </a:p>
        </p:txBody>
      </p:sp>
      <p:pic>
        <p:nvPicPr>
          <p:cNvPr id="5" name="녹화_2018_06_14_22_24_32_176">
            <a:hlinkClick r:id="" action="ppaction://media"/>
            <a:extLst>
              <a:ext uri="{FF2B5EF4-FFF2-40B4-BE49-F238E27FC236}">
                <a16:creationId xmlns:a16="http://schemas.microsoft.com/office/drawing/2014/main" id="{48388C03-60ED-4CA3-9527-D14B78ED845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83670" y="1744909"/>
            <a:ext cx="4935230" cy="401548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D2D0467-03AB-4BC5-BCE5-D9D1A2BA90A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8973"/>
          <a:stretch/>
        </p:blipFill>
        <p:spPr>
          <a:xfrm>
            <a:off x="6373102" y="1744909"/>
            <a:ext cx="5125962" cy="360726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36A8F0A-46C1-4AB8-8A4E-6C9E85368D70}"/>
              </a:ext>
            </a:extLst>
          </p:cNvPr>
          <p:cNvSpPr txBox="1"/>
          <p:nvPr/>
        </p:nvSpPr>
        <p:spPr>
          <a:xfrm>
            <a:off x="6373102" y="5483393"/>
            <a:ext cx="14048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>
                <a:solidFill>
                  <a:srgbClr val="980100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FMClient</a:t>
            </a:r>
            <a:r>
              <a:rPr lang="en-US" altLang="ko-KR" sz="1200" dirty="0">
                <a:solidFill>
                  <a:srgbClr val="980100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 </a:t>
            </a:r>
            <a:r>
              <a:rPr lang="en-US" altLang="ko-KR" sz="1200" dirty="0" err="1">
                <a:solidFill>
                  <a:srgbClr val="980100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form.cs</a:t>
            </a:r>
            <a:endParaRPr lang="ko-KR" altLang="en-US" sz="1200" dirty="0">
              <a:solidFill>
                <a:srgbClr val="980100"/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56595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79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0312" y="124484"/>
            <a:ext cx="17283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3. </a:t>
            </a:r>
            <a:r>
              <a:rPr lang="ko-KR" altLang="en-US" sz="2400" dirty="0">
                <a:solidFill>
                  <a:schemeClr val="bg1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구현 내용</a:t>
            </a:r>
          </a:p>
        </p:txBody>
      </p:sp>
      <p:cxnSp>
        <p:nvCxnSpPr>
          <p:cNvPr id="3" name="직선 연결선 2"/>
          <p:cNvCxnSpPr/>
          <p:nvPr/>
        </p:nvCxnSpPr>
        <p:spPr>
          <a:xfrm>
            <a:off x="200025" y="590550"/>
            <a:ext cx="25127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09416" y="631679"/>
            <a:ext cx="26949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3.8.  </a:t>
            </a:r>
            <a:r>
              <a:rPr lang="ko-KR" altLang="en-US" sz="1400" dirty="0">
                <a:solidFill>
                  <a:schemeClr val="bg1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업로드 </a:t>
            </a:r>
            <a:r>
              <a:rPr lang="en-US" altLang="ko-KR" sz="1400" dirty="0">
                <a:solidFill>
                  <a:schemeClr val="bg1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&amp; </a:t>
            </a:r>
            <a:r>
              <a:rPr lang="ko-KR" altLang="en-US" sz="1400" dirty="0">
                <a:solidFill>
                  <a:schemeClr val="bg1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다운로드 </a:t>
            </a:r>
            <a:r>
              <a:rPr lang="en-US" altLang="ko-KR" sz="1400" dirty="0">
                <a:solidFill>
                  <a:schemeClr val="bg1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- </a:t>
            </a:r>
            <a:r>
              <a:rPr lang="ko-KR" altLang="en-US" sz="1400" dirty="0" err="1">
                <a:solidFill>
                  <a:schemeClr val="bg1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박강민</a:t>
            </a:r>
            <a:r>
              <a:rPr lang="en-US" altLang="ko-KR" sz="1400" dirty="0">
                <a:solidFill>
                  <a:schemeClr val="bg1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 </a:t>
            </a:r>
            <a:endParaRPr lang="ko-KR" altLang="en-US" sz="1400" dirty="0">
              <a:solidFill>
                <a:schemeClr val="bg1"/>
              </a:solidFill>
              <a:latin typeface="a타이틀고딕3" panose="02020600000000000000" pitchFamily="18" charset="-127"/>
              <a:ea typeface="a타이틀고딕3" panose="02020600000000000000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36A8F0A-46C1-4AB8-8A4E-6C9E85368D70}"/>
              </a:ext>
            </a:extLst>
          </p:cNvPr>
          <p:cNvSpPr txBox="1"/>
          <p:nvPr/>
        </p:nvSpPr>
        <p:spPr>
          <a:xfrm>
            <a:off x="1114623" y="1330843"/>
            <a:ext cx="14048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>
                <a:solidFill>
                  <a:srgbClr val="980100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FMClient</a:t>
            </a:r>
            <a:r>
              <a:rPr lang="en-US" altLang="ko-KR" sz="1200" dirty="0">
                <a:solidFill>
                  <a:srgbClr val="980100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 </a:t>
            </a:r>
            <a:r>
              <a:rPr lang="en-US" altLang="ko-KR" sz="1200" dirty="0" err="1">
                <a:solidFill>
                  <a:srgbClr val="980100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form.cs</a:t>
            </a:r>
            <a:endParaRPr lang="ko-KR" altLang="en-US" sz="1200" dirty="0">
              <a:solidFill>
                <a:srgbClr val="980100"/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47F228E-FA03-4018-816E-DBFFC0E26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4081" y="1725906"/>
            <a:ext cx="4125722" cy="432558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D1CF09B-5D89-4F2D-98B7-E6F3D508FB66}"/>
              </a:ext>
            </a:extLst>
          </p:cNvPr>
          <p:cNvSpPr txBox="1"/>
          <p:nvPr/>
        </p:nvSpPr>
        <p:spPr>
          <a:xfrm>
            <a:off x="6644081" y="1330843"/>
            <a:ext cx="14546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>
                <a:solidFill>
                  <a:srgbClr val="980100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FMServer</a:t>
            </a:r>
            <a:r>
              <a:rPr lang="en-US" altLang="ko-KR" sz="1200" dirty="0">
                <a:solidFill>
                  <a:srgbClr val="980100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 </a:t>
            </a:r>
            <a:r>
              <a:rPr lang="en-US" altLang="ko-KR" sz="1200" dirty="0" err="1">
                <a:solidFill>
                  <a:srgbClr val="980100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form.cs</a:t>
            </a:r>
            <a:endParaRPr lang="ko-KR" altLang="en-US" sz="1200" dirty="0">
              <a:solidFill>
                <a:srgbClr val="980100"/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852F036-AE93-4CCD-B332-38622C2A4F9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0543"/>
          <a:stretch/>
        </p:blipFill>
        <p:spPr>
          <a:xfrm>
            <a:off x="1190124" y="1725906"/>
            <a:ext cx="4556335" cy="4325584"/>
          </a:xfrm>
          <a:prstGeom prst="rect">
            <a:avLst/>
          </a:prstGeom>
        </p:spPr>
      </p:pic>
      <p:sp>
        <p:nvSpPr>
          <p:cNvPr id="11" name="이등변 삼각형 10">
            <a:extLst>
              <a:ext uri="{FF2B5EF4-FFF2-40B4-BE49-F238E27FC236}">
                <a16:creationId xmlns:a16="http://schemas.microsoft.com/office/drawing/2014/main" id="{60A4480B-74B3-49E0-83BA-298882933180}"/>
              </a:ext>
            </a:extLst>
          </p:cNvPr>
          <p:cNvSpPr/>
          <p:nvPr/>
        </p:nvSpPr>
        <p:spPr>
          <a:xfrm rot="5400000">
            <a:off x="3991009" y="3700425"/>
            <a:ext cx="4325585" cy="376550"/>
          </a:xfrm>
          <a:prstGeom prst="triangl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3921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0312" y="124484"/>
            <a:ext cx="17283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3. </a:t>
            </a:r>
            <a:r>
              <a:rPr lang="ko-KR" altLang="en-US" sz="2400" dirty="0">
                <a:solidFill>
                  <a:schemeClr val="bg1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구현 내용</a:t>
            </a:r>
          </a:p>
        </p:txBody>
      </p:sp>
      <p:cxnSp>
        <p:nvCxnSpPr>
          <p:cNvPr id="3" name="직선 연결선 2"/>
          <p:cNvCxnSpPr/>
          <p:nvPr/>
        </p:nvCxnSpPr>
        <p:spPr>
          <a:xfrm>
            <a:off x="200025" y="590550"/>
            <a:ext cx="25127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09416" y="631679"/>
            <a:ext cx="25587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3.9.  </a:t>
            </a:r>
            <a:r>
              <a:rPr lang="ko-KR" altLang="en-US" sz="1400" dirty="0">
                <a:solidFill>
                  <a:schemeClr val="bg1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서버 파일 탐색기 </a:t>
            </a:r>
            <a:r>
              <a:rPr lang="en-US" altLang="ko-KR" sz="1400" dirty="0">
                <a:solidFill>
                  <a:schemeClr val="bg1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- </a:t>
            </a:r>
            <a:r>
              <a:rPr lang="ko-KR" altLang="en-US" sz="1400" dirty="0" err="1">
                <a:solidFill>
                  <a:schemeClr val="bg1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박강민</a:t>
            </a:r>
            <a:r>
              <a:rPr lang="en-US" altLang="ko-KR" sz="1400" dirty="0">
                <a:solidFill>
                  <a:schemeClr val="bg1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 </a:t>
            </a:r>
            <a:endParaRPr lang="ko-KR" altLang="en-US" sz="1400" dirty="0">
              <a:solidFill>
                <a:schemeClr val="bg1"/>
              </a:solidFill>
              <a:latin typeface="a타이틀고딕3" panose="02020600000000000000" pitchFamily="18" charset="-127"/>
              <a:ea typeface="a타이틀고딕3" panose="02020600000000000000" pitchFamily="18" charset="-127"/>
            </a:endParaRPr>
          </a:p>
        </p:txBody>
      </p:sp>
      <p:pic>
        <p:nvPicPr>
          <p:cNvPr id="6" name="녹화_2018_06_14_22_45_07_477">
            <a:hlinkClick r:id="" action="ppaction://media"/>
            <a:extLst>
              <a:ext uri="{FF2B5EF4-FFF2-40B4-BE49-F238E27FC236}">
                <a16:creationId xmlns:a16="http://schemas.microsoft.com/office/drawing/2014/main" id="{2F5D5AFB-87B9-4B00-86F6-AB278F9DB24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868828" y="1508772"/>
            <a:ext cx="5421225" cy="4410905"/>
          </a:xfrm>
          <a:prstGeom prst="rect">
            <a:avLst/>
          </a:prstGeom>
        </p:spPr>
      </p:pic>
      <p:sp>
        <p:nvSpPr>
          <p:cNvPr id="12" name="모서리가 둥근 직사각형 9">
            <a:extLst>
              <a:ext uri="{FF2B5EF4-FFF2-40B4-BE49-F238E27FC236}">
                <a16:creationId xmlns:a16="http://schemas.microsoft.com/office/drawing/2014/main" id="{69D58ACC-62F3-4B9A-84CE-1F32B9EAD4BA}"/>
              </a:ext>
            </a:extLst>
          </p:cNvPr>
          <p:cNvSpPr/>
          <p:nvPr/>
        </p:nvSpPr>
        <p:spPr>
          <a:xfrm>
            <a:off x="1132513" y="1491995"/>
            <a:ext cx="4043494" cy="4427681"/>
          </a:xfrm>
          <a:prstGeom prst="roundRect">
            <a:avLst>
              <a:gd name="adj" fmla="val 7883"/>
            </a:avLst>
          </a:prstGeom>
          <a:ln>
            <a:solidFill>
              <a:srgbClr val="9801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Before Expand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Event </a:t>
            </a:r>
            <a:r>
              <a:rPr lang="ko-KR" altLang="en-US" sz="14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발생 </a:t>
            </a:r>
            <a:r>
              <a:rPr lang="en-US" altLang="ko-KR" sz="14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Node</a:t>
            </a:r>
            <a:r>
              <a:rPr lang="ko-KR" altLang="en-US" sz="14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에 해당하는 </a:t>
            </a:r>
            <a:r>
              <a:rPr lang="en-US" altLang="ko-KR" sz="14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Path</a:t>
            </a:r>
            <a:r>
              <a:rPr lang="ko-KR" altLang="en-US" sz="14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의 </a:t>
            </a:r>
            <a:r>
              <a:rPr lang="en-US" altLang="ko-KR" sz="1400" dirty="0">
                <a:solidFill>
                  <a:srgbClr val="980100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Sub Directory List</a:t>
            </a:r>
            <a:r>
              <a:rPr lang="ko-KR" altLang="en-US" sz="1400" dirty="0">
                <a:solidFill>
                  <a:srgbClr val="980100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를 </a:t>
            </a:r>
            <a:r>
              <a:rPr lang="en-US" altLang="ko-KR" sz="1400" dirty="0">
                <a:solidFill>
                  <a:srgbClr val="980100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Server</a:t>
            </a:r>
            <a:r>
              <a:rPr lang="ko-KR" altLang="en-US" sz="1400" dirty="0">
                <a:solidFill>
                  <a:srgbClr val="980100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에 요청</a:t>
            </a:r>
            <a:endParaRPr lang="en-US" altLang="ko-KR" sz="1400" dirty="0">
              <a:solidFill>
                <a:srgbClr val="980100"/>
              </a:solidFill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수신한 </a:t>
            </a:r>
            <a:r>
              <a:rPr lang="en-US" altLang="ko-KR" sz="14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List</a:t>
            </a:r>
            <a:r>
              <a:rPr lang="ko-KR" altLang="en-US" sz="14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에서 필요한 </a:t>
            </a:r>
            <a:r>
              <a:rPr lang="en-US" altLang="ko-KR" sz="14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Metadata</a:t>
            </a:r>
            <a:r>
              <a:rPr lang="ko-KR" altLang="en-US" sz="14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를 이용하여 </a:t>
            </a:r>
            <a:r>
              <a:rPr lang="en-US" altLang="ko-KR" sz="1400" dirty="0" err="1">
                <a:latin typeface="a타이틀고딕1" panose="02020600000000000000" pitchFamily="18" charset="-127"/>
                <a:ea typeface="a타이틀고딕1" panose="02020600000000000000" pitchFamily="18" charset="-127"/>
              </a:rPr>
              <a:t>TreeNode</a:t>
            </a:r>
            <a:r>
              <a:rPr lang="ko-KR" altLang="en-US" sz="14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를 구성</a:t>
            </a:r>
            <a:endParaRPr lang="en-US" altLang="ko-KR" sz="1400" dirty="0"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Before Select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Event </a:t>
            </a:r>
            <a:r>
              <a:rPr lang="ko-KR" altLang="en-US" sz="14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발생 </a:t>
            </a:r>
            <a:r>
              <a:rPr lang="en-US" altLang="ko-KR" sz="14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Node</a:t>
            </a:r>
            <a:r>
              <a:rPr lang="ko-KR" altLang="en-US" sz="14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에 해당하는 </a:t>
            </a:r>
            <a:r>
              <a:rPr lang="en-US" altLang="ko-KR" sz="14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Path</a:t>
            </a:r>
            <a:r>
              <a:rPr lang="ko-KR" altLang="en-US" sz="14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의 </a:t>
            </a:r>
            <a:r>
              <a:rPr lang="en-US" altLang="ko-KR" sz="1400" dirty="0">
                <a:solidFill>
                  <a:srgbClr val="980100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Sub Directory List</a:t>
            </a:r>
            <a:r>
              <a:rPr lang="ko-KR" altLang="en-US" sz="1400" dirty="0">
                <a:solidFill>
                  <a:srgbClr val="980100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와 </a:t>
            </a:r>
            <a:r>
              <a:rPr lang="en-US" altLang="ko-KR" sz="1400" dirty="0">
                <a:solidFill>
                  <a:srgbClr val="980100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File List</a:t>
            </a:r>
            <a:r>
              <a:rPr lang="ko-KR" altLang="en-US" sz="1400" dirty="0">
                <a:solidFill>
                  <a:srgbClr val="980100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를 </a:t>
            </a:r>
            <a:r>
              <a:rPr lang="en-US" altLang="ko-KR" sz="1400" dirty="0">
                <a:solidFill>
                  <a:srgbClr val="980100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Server</a:t>
            </a:r>
            <a:r>
              <a:rPr lang="ko-KR" altLang="en-US" sz="1400" dirty="0">
                <a:solidFill>
                  <a:srgbClr val="980100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에 요청</a:t>
            </a:r>
            <a:endParaRPr lang="en-US" altLang="ko-KR" sz="1400" dirty="0">
              <a:solidFill>
                <a:srgbClr val="980100"/>
              </a:solidFill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수신한 </a:t>
            </a:r>
            <a:r>
              <a:rPr lang="en-US" altLang="ko-KR" sz="14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List</a:t>
            </a:r>
            <a:r>
              <a:rPr lang="ko-KR" altLang="en-US" sz="14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에서 필요한 </a:t>
            </a:r>
            <a:r>
              <a:rPr lang="en-US" altLang="ko-KR" sz="14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Metadata</a:t>
            </a:r>
            <a:r>
              <a:rPr lang="ko-KR" altLang="en-US" sz="14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와 함께 </a:t>
            </a:r>
            <a:r>
              <a:rPr lang="en-US" altLang="ko-KR" sz="1400" dirty="0">
                <a:solidFill>
                  <a:srgbClr val="980100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Directory</a:t>
            </a:r>
            <a:r>
              <a:rPr lang="ko-KR" altLang="en-US" sz="1400" dirty="0">
                <a:solidFill>
                  <a:srgbClr val="980100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는 </a:t>
            </a:r>
            <a:r>
              <a:rPr lang="en-US" altLang="ko-KR" sz="1400" dirty="0">
                <a:solidFill>
                  <a:srgbClr val="980100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Tag “D”, File</a:t>
            </a:r>
            <a:r>
              <a:rPr lang="ko-KR" altLang="en-US" sz="1400" dirty="0">
                <a:solidFill>
                  <a:srgbClr val="980100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은 </a:t>
            </a:r>
            <a:r>
              <a:rPr lang="en-US" altLang="ko-KR" sz="1400" dirty="0">
                <a:solidFill>
                  <a:srgbClr val="980100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Tag “F”</a:t>
            </a:r>
            <a:r>
              <a:rPr lang="ko-KR" altLang="en-US" sz="1400" dirty="0">
                <a:solidFill>
                  <a:srgbClr val="980100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로 </a:t>
            </a:r>
            <a:r>
              <a:rPr lang="en-US" altLang="ko-KR" sz="1400" dirty="0" err="1">
                <a:solidFill>
                  <a:srgbClr val="980100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ListView</a:t>
            </a:r>
            <a:r>
              <a:rPr lang="ko-KR" altLang="en-US" sz="1400" dirty="0">
                <a:solidFill>
                  <a:srgbClr val="980100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에 추가</a:t>
            </a:r>
            <a:endParaRPr lang="en-US" altLang="ko-KR" sz="1400" dirty="0">
              <a:solidFill>
                <a:srgbClr val="980100"/>
              </a:solidFill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75707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87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0312" y="124484"/>
            <a:ext cx="17283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3. </a:t>
            </a:r>
            <a:r>
              <a:rPr lang="ko-KR" altLang="en-US" sz="2400" dirty="0">
                <a:solidFill>
                  <a:schemeClr val="bg1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구현 내용</a:t>
            </a:r>
          </a:p>
        </p:txBody>
      </p:sp>
      <p:cxnSp>
        <p:nvCxnSpPr>
          <p:cNvPr id="3" name="직선 연결선 2"/>
          <p:cNvCxnSpPr/>
          <p:nvPr/>
        </p:nvCxnSpPr>
        <p:spPr>
          <a:xfrm>
            <a:off x="200025" y="590550"/>
            <a:ext cx="25127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09416" y="631679"/>
            <a:ext cx="25587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3.9.  </a:t>
            </a:r>
            <a:r>
              <a:rPr lang="ko-KR" altLang="en-US" sz="1400" dirty="0">
                <a:solidFill>
                  <a:schemeClr val="bg1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서버 파일 탐색기 </a:t>
            </a:r>
            <a:r>
              <a:rPr lang="en-US" altLang="ko-KR" sz="1400" dirty="0">
                <a:solidFill>
                  <a:schemeClr val="bg1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- </a:t>
            </a:r>
            <a:r>
              <a:rPr lang="ko-KR" altLang="en-US" sz="1400" dirty="0" err="1">
                <a:solidFill>
                  <a:schemeClr val="bg1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박강민</a:t>
            </a:r>
            <a:r>
              <a:rPr lang="en-US" altLang="ko-KR" sz="1400" dirty="0">
                <a:solidFill>
                  <a:schemeClr val="bg1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 </a:t>
            </a:r>
            <a:endParaRPr lang="ko-KR" altLang="en-US" sz="1400" dirty="0">
              <a:solidFill>
                <a:schemeClr val="bg1"/>
              </a:solidFill>
              <a:latin typeface="a타이틀고딕3" panose="02020600000000000000" pitchFamily="18" charset="-127"/>
              <a:ea typeface="a타이틀고딕3" panose="02020600000000000000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36A8F0A-46C1-4AB8-8A4E-6C9E85368D70}"/>
              </a:ext>
            </a:extLst>
          </p:cNvPr>
          <p:cNvSpPr txBox="1"/>
          <p:nvPr/>
        </p:nvSpPr>
        <p:spPr>
          <a:xfrm>
            <a:off x="1114623" y="1330843"/>
            <a:ext cx="14048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>
                <a:solidFill>
                  <a:srgbClr val="980100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FMClient</a:t>
            </a:r>
            <a:r>
              <a:rPr lang="en-US" altLang="ko-KR" sz="1200" dirty="0">
                <a:solidFill>
                  <a:srgbClr val="980100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 </a:t>
            </a:r>
            <a:r>
              <a:rPr lang="en-US" altLang="ko-KR" sz="1200" dirty="0" err="1">
                <a:solidFill>
                  <a:srgbClr val="980100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form.cs</a:t>
            </a:r>
            <a:endParaRPr lang="ko-KR" altLang="en-US" sz="1200" dirty="0">
              <a:solidFill>
                <a:srgbClr val="980100"/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D1CF09B-5D89-4F2D-98B7-E6F3D508FB66}"/>
              </a:ext>
            </a:extLst>
          </p:cNvPr>
          <p:cNvSpPr txBox="1"/>
          <p:nvPr/>
        </p:nvSpPr>
        <p:spPr>
          <a:xfrm>
            <a:off x="6644081" y="1330843"/>
            <a:ext cx="14546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>
                <a:solidFill>
                  <a:srgbClr val="980100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FMServer</a:t>
            </a:r>
            <a:r>
              <a:rPr lang="en-US" altLang="ko-KR" sz="1200" dirty="0">
                <a:solidFill>
                  <a:srgbClr val="980100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 </a:t>
            </a:r>
            <a:r>
              <a:rPr lang="en-US" altLang="ko-KR" sz="1200" dirty="0" err="1">
                <a:solidFill>
                  <a:srgbClr val="980100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form.cs</a:t>
            </a:r>
            <a:endParaRPr lang="ko-KR" altLang="en-US" sz="1200" dirty="0">
              <a:solidFill>
                <a:srgbClr val="980100"/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11" name="이등변 삼각형 10">
            <a:extLst>
              <a:ext uri="{FF2B5EF4-FFF2-40B4-BE49-F238E27FC236}">
                <a16:creationId xmlns:a16="http://schemas.microsoft.com/office/drawing/2014/main" id="{60A4480B-74B3-49E0-83BA-298882933180}"/>
              </a:ext>
            </a:extLst>
          </p:cNvPr>
          <p:cNvSpPr/>
          <p:nvPr/>
        </p:nvSpPr>
        <p:spPr>
          <a:xfrm rot="5400000">
            <a:off x="3991009" y="3700425"/>
            <a:ext cx="4325585" cy="376550"/>
          </a:xfrm>
          <a:prstGeom prst="triangl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FACB891-843E-4E4A-B5E7-F7A1B71EE0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5131" y="1764623"/>
            <a:ext cx="4362450" cy="424815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E8B0AC8-7AA1-4D2A-A221-8505DE4D42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841"/>
          <a:stretch/>
        </p:blipFill>
        <p:spPr>
          <a:xfrm>
            <a:off x="6702748" y="1764623"/>
            <a:ext cx="4580445" cy="424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243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0312" y="124484"/>
            <a:ext cx="17283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3. </a:t>
            </a:r>
            <a:r>
              <a:rPr lang="ko-KR" altLang="en-US" sz="2400" dirty="0">
                <a:solidFill>
                  <a:schemeClr val="bg1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구현 내용</a:t>
            </a:r>
          </a:p>
        </p:txBody>
      </p:sp>
      <p:cxnSp>
        <p:nvCxnSpPr>
          <p:cNvPr id="3" name="직선 연결선 2"/>
          <p:cNvCxnSpPr/>
          <p:nvPr/>
        </p:nvCxnSpPr>
        <p:spPr>
          <a:xfrm>
            <a:off x="200025" y="590550"/>
            <a:ext cx="25127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09416" y="631679"/>
            <a:ext cx="25587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3.9.  </a:t>
            </a:r>
            <a:r>
              <a:rPr lang="ko-KR" altLang="en-US" sz="1400" dirty="0">
                <a:solidFill>
                  <a:schemeClr val="bg1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서버 파일 탐색기 </a:t>
            </a:r>
            <a:r>
              <a:rPr lang="en-US" altLang="ko-KR" sz="1400" dirty="0">
                <a:solidFill>
                  <a:schemeClr val="bg1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- </a:t>
            </a:r>
            <a:r>
              <a:rPr lang="ko-KR" altLang="en-US" sz="1400" dirty="0" err="1">
                <a:solidFill>
                  <a:schemeClr val="bg1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박강민</a:t>
            </a:r>
            <a:r>
              <a:rPr lang="en-US" altLang="ko-KR" sz="1400" dirty="0">
                <a:solidFill>
                  <a:schemeClr val="bg1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 </a:t>
            </a:r>
            <a:endParaRPr lang="ko-KR" altLang="en-US" sz="1400" dirty="0">
              <a:solidFill>
                <a:schemeClr val="bg1"/>
              </a:solidFill>
              <a:latin typeface="a타이틀고딕3" panose="02020600000000000000" pitchFamily="18" charset="-127"/>
              <a:ea typeface="a타이틀고딕3" panose="02020600000000000000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36A8F0A-46C1-4AB8-8A4E-6C9E85368D70}"/>
              </a:ext>
            </a:extLst>
          </p:cNvPr>
          <p:cNvSpPr txBox="1"/>
          <p:nvPr/>
        </p:nvSpPr>
        <p:spPr>
          <a:xfrm>
            <a:off x="1064866" y="1558089"/>
            <a:ext cx="14048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>
                <a:solidFill>
                  <a:srgbClr val="980100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FMClient</a:t>
            </a:r>
            <a:r>
              <a:rPr lang="en-US" altLang="ko-KR" sz="1200" dirty="0">
                <a:solidFill>
                  <a:srgbClr val="980100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 </a:t>
            </a:r>
            <a:r>
              <a:rPr lang="en-US" altLang="ko-KR" sz="1200" dirty="0" err="1">
                <a:solidFill>
                  <a:srgbClr val="980100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form.cs</a:t>
            </a:r>
            <a:endParaRPr lang="ko-KR" altLang="en-US" sz="1200" dirty="0">
              <a:solidFill>
                <a:srgbClr val="980100"/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D1CF09B-5D89-4F2D-98B7-E6F3D508FB66}"/>
              </a:ext>
            </a:extLst>
          </p:cNvPr>
          <p:cNvSpPr txBox="1"/>
          <p:nvPr/>
        </p:nvSpPr>
        <p:spPr>
          <a:xfrm>
            <a:off x="6708742" y="1555082"/>
            <a:ext cx="14546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>
                <a:solidFill>
                  <a:srgbClr val="980100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FMServer</a:t>
            </a:r>
            <a:r>
              <a:rPr lang="en-US" altLang="ko-KR" sz="1200" dirty="0">
                <a:solidFill>
                  <a:srgbClr val="980100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 </a:t>
            </a:r>
            <a:r>
              <a:rPr lang="en-US" altLang="ko-KR" sz="1200" dirty="0" err="1">
                <a:solidFill>
                  <a:srgbClr val="980100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form.cs</a:t>
            </a:r>
            <a:endParaRPr lang="ko-KR" altLang="en-US" sz="1200" dirty="0">
              <a:solidFill>
                <a:srgbClr val="980100"/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11" name="이등변 삼각형 10">
            <a:extLst>
              <a:ext uri="{FF2B5EF4-FFF2-40B4-BE49-F238E27FC236}">
                <a16:creationId xmlns:a16="http://schemas.microsoft.com/office/drawing/2014/main" id="{60A4480B-74B3-49E0-83BA-298882933180}"/>
              </a:ext>
            </a:extLst>
          </p:cNvPr>
          <p:cNvSpPr/>
          <p:nvPr/>
        </p:nvSpPr>
        <p:spPr>
          <a:xfrm rot="5400000">
            <a:off x="3999864" y="3877060"/>
            <a:ext cx="4140096" cy="208770"/>
          </a:xfrm>
          <a:prstGeom prst="triangl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8BA81C4-D628-4B47-8924-28567DFFC0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623" y="1911396"/>
            <a:ext cx="4368637" cy="414009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F195201-BA50-474E-ABCC-204CF670EC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8742" y="1911395"/>
            <a:ext cx="4742125" cy="4140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922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8FDAE2-7A3F-4924-8998-0B642EF6D9A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027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모서리가 둥근 직사각형 52">
            <a:extLst>
              <a:ext uri="{FF2B5EF4-FFF2-40B4-BE49-F238E27FC236}">
                <a16:creationId xmlns:a16="http://schemas.microsoft.com/office/drawing/2014/main" id="{C50E277E-0589-44D0-8EB2-BEE7FA50AA2A}"/>
              </a:ext>
            </a:extLst>
          </p:cNvPr>
          <p:cNvSpPr/>
          <p:nvPr/>
        </p:nvSpPr>
        <p:spPr>
          <a:xfrm>
            <a:off x="1806714" y="1205137"/>
            <a:ext cx="8578571" cy="4447725"/>
          </a:xfrm>
          <a:prstGeom prst="roundRect">
            <a:avLst/>
          </a:prstGeom>
          <a:solidFill>
            <a:srgbClr val="702732"/>
          </a:solidFill>
          <a:ln w="57150">
            <a:solidFill>
              <a:schemeClr val="bg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7200" dirty="0">
                <a:solidFill>
                  <a:schemeClr val="bg1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Demonstration</a:t>
            </a:r>
            <a:endParaRPr lang="ko-KR" altLang="en-US" sz="7200" dirty="0">
              <a:solidFill>
                <a:schemeClr val="bg1"/>
              </a:solidFill>
              <a:latin typeface="a타이틀고딕1" panose="02020600000000000000" pitchFamily="18" charset="-127"/>
              <a:ea typeface="a타이틀고딕1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32874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0312" y="124484"/>
            <a:ext cx="22797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1. </a:t>
            </a:r>
            <a:r>
              <a:rPr lang="ko-KR" altLang="en-US" sz="2400" dirty="0">
                <a:solidFill>
                  <a:schemeClr val="bg1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프로젝트 개요</a:t>
            </a:r>
          </a:p>
        </p:txBody>
      </p:sp>
      <p:cxnSp>
        <p:nvCxnSpPr>
          <p:cNvPr id="4" name="직선 연결선 3"/>
          <p:cNvCxnSpPr/>
          <p:nvPr/>
        </p:nvCxnSpPr>
        <p:spPr>
          <a:xfrm>
            <a:off x="200025" y="590550"/>
            <a:ext cx="216007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09416" y="631679"/>
            <a:ext cx="19335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1.1. </a:t>
            </a:r>
            <a:r>
              <a:rPr lang="ko-KR" altLang="en-US" sz="1400" dirty="0">
                <a:solidFill>
                  <a:schemeClr val="bg1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프로젝트 선정 동기</a:t>
            </a:r>
          </a:p>
        </p:txBody>
      </p:sp>
      <p:grpSp>
        <p:nvGrpSpPr>
          <p:cNvPr id="21" name="그룹 20"/>
          <p:cNvGrpSpPr/>
          <p:nvPr/>
        </p:nvGrpSpPr>
        <p:grpSpPr>
          <a:xfrm>
            <a:off x="251578" y="1625387"/>
            <a:ext cx="3322074" cy="400110"/>
            <a:chOff x="611808" y="1694959"/>
            <a:chExt cx="3322074" cy="400110"/>
          </a:xfrm>
        </p:grpSpPr>
        <p:sp>
          <p:nvSpPr>
            <p:cNvPr id="7" name="TextBox 6"/>
            <p:cNvSpPr txBox="1"/>
            <p:nvPr/>
          </p:nvSpPr>
          <p:spPr>
            <a:xfrm>
              <a:off x="769233" y="1694959"/>
              <a:ext cx="316464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파일 관리의 복잡성과 불편함</a:t>
              </a: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611808" y="1842617"/>
              <a:ext cx="115860" cy="123770"/>
            </a:xfrm>
            <a:prstGeom prst="rect">
              <a:avLst/>
            </a:prstGeom>
            <a:solidFill>
              <a:srgbClr val="980100"/>
            </a:solidFill>
            <a:ln>
              <a:solidFill>
                <a:srgbClr val="9801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모서리가 둥근 직사각형 9"/>
          <p:cNvSpPr/>
          <p:nvPr/>
        </p:nvSpPr>
        <p:spPr>
          <a:xfrm>
            <a:off x="802894" y="2623003"/>
            <a:ext cx="3533561" cy="487215"/>
          </a:xfrm>
          <a:prstGeom prst="roundRect">
            <a:avLst/>
          </a:prstGeom>
          <a:ln>
            <a:solidFill>
              <a:srgbClr val="9801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외부 저장 매체의 분실 위험성</a:t>
            </a:r>
          </a:p>
        </p:txBody>
      </p:sp>
      <p:sp>
        <p:nvSpPr>
          <p:cNvPr id="11" name="모서리가 둥근 직사각형 10"/>
          <p:cNvSpPr/>
          <p:nvPr/>
        </p:nvSpPr>
        <p:spPr>
          <a:xfrm>
            <a:off x="802894" y="3438567"/>
            <a:ext cx="3533561" cy="487215"/>
          </a:xfrm>
          <a:prstGeom prst="roundRect">
            <a:avLst/>
          </a:prstGeom>
          <a:ln>
            <a:solidFill>
              <a:srgbClr val="9801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 err="1">
                <a:latin typeface="a타이틀고딕1" panose="02020600000000000000" pitchFamily="18" charset="-127"/>
                <a:ea typeface="a타이틀고딕1" panose="02020600000000000000" pitchFamily="18" charset="-127"/>
              </a:rPr>
              <a:t>Git</a:t>
            </a:r>
            <a:r>
              <a:rPr lang="en-US" altLang="ko-KR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 </a:t>
            </a:r>
            <a:r>
              <a:rPr lang="ko-KR" altLang="en-US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사용의 복잡성 및 높은 난이도</a:t>
            </a:r>
          </a:p>
        </p:txBody>
      </p:sp>
      <p:sp>
        <p:nvSpPr>
          <p:cNvPr id="12" name="모서리가 둥근 직사각형 11"/>
          <p:cNvSpPr/>
          <p:nvPr/>
        </p:nvSpPr>
        <p:spPr>
          <a:xfrm>
            <a:off x="802894" y="4236067"/>
            <a:ext cx="3533561" cy="487215"/>
          </a:xfrm>
          <a:prstGeom prst="roundRect">
            <a:avLst/>
          </a:prstGeom>
          <a:ln>
            <a:solidFill>
              <a:srgbClr val="9801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FTP</a:t>
            </a:r>
            <a:r>
              <a:rPr lang="ko-KR" altLang="en-US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 프로토콜의 보안 위험성 및 불편함</a:t>
            </a:r>
          </a:p>
        </p:txBody>
      </p:sp>
      <p:sp>
        <p:nvSpPr>
          <p:cNvPr id="13" name="모서리가 둥근 직사각형 12"/>
          <p:cNvSpPr/>
          <p:nvPr/>
        </p:nvSpPr>
        <p:spPr>
          <a:xfrm>
            <a:off x="802894" y="5033512"/>
            <a:ext cx="3533561" cy="510075"/>
          </a:xfrm>
          <a:prstGeom prst="roundRect">
            <a:avLst/>
          </a:prstGeom>
          <a:ln>
            <a:solidFill>
              <a:srgbClr val="9801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웹 하드의 제한된 용량</a:t>
            </a:r>
            <a:r>
              <a:rPr lang="en-US" altLang="ko-KR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,</a:t>
            </a:r>
            <a:r>
              <a:rPr lang="ko-KR" altLang="en-US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 부담되는 가격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798" y="2588182"/>
            <a:ext cx="476316" cy="476316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798" y="3438567"/>
            <a:ext cx="476316" cy="476316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798" y="4219677"/>
            <a:ext cx="476316" cy="476316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798" y="5067271"/>
            <a:ext cx="476316" cy="476316"/>
          </a:xfrm>
          <a:prstGeom prst="rect">
            <a:avLst/>
          </a:prstGeom>
        </p:spPr>
      </p:pic>
      <p:grpSp>
        <p:nvGrpSpPr>
          <p:cNvPr id="22" name="그룹 21"/>
          <p:cNvGrpSpPr/>
          <p:nvPr/>
        </p:nvGrpSpPr>
        <p:grpSpPr>
          <a:xfrm>
            <a:off x="4537471" y="1625387"/>
            <a:ext cx="4828897" cy="400110"/>
            <a:chOff x="6777081" y="1694959"/>
            <a:chExt cx="4828897" cy="400110"/>
          </a:xfrm>
        </p:grpSpPr>
        <p:sp>
          <p:nvSpPr>
            <p:cNvPr id="19" name="TextBox 18"/>
            <p:cNvSpPr txBox="1"/>
            <p:nvPr/>
          </p:nvSpPr>
          <p:spPr>
            <a:xfrm>
              <a:off x="6934506" y="1694959"/>
              <a:ext cx="467147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데이터의 통일성과 </a:t>
              </a:r>
              <a:r>
                <a:rPr lang="ko-KR" altLang="en-US" sz="2000" dirty="0" err="1"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무결성</a:t>
              </a:r>
              <a:r>
                <a:rPr lang="ko-KR" altLang="en-US" sz="2000" dirty="0"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 입증 필요성 대두</a:t>
              </a: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6777081" y="1842617"/>
              <a:ext cx="115860" cy="123770"/>
            </a:xfrm>
            <a:prstGeom prst="rect">
              <a:avLst/>
            </a:prstGeom>
            <a:solidFill>
              <a:srgbClr val="980100"/>
            </a:solidFill>
            <a:ln>
              <a:solidFill>
                <a:srgbClr val="9801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4735573" y="2636531"/>
            <a:ext cx="2671896" cy="372335"/>
            <a:chOff x="200024" y="2167467"/>
            <a:chExt cx="2085226" cy="372335"/>
          </a:xfrm>
        </p:grpSpPr>
        <p:sp>
          <p:nvSpPr>
            <p:cNvPr id="25" name="직사각형 24"/>
            <p:cNvSpPr/>
            <p:nvPr/>
          </p:nvSpPr>
          <p:spPr>
            <a:xfrm rot="157711">
              <a:off x="483428" y="2208609"/>
              <a:ext cx="1801822" cy="33119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200024" y="2167467"/>
              <a:ext cx="2009775" cy="337619"/>
            </a:xfrm>
            <a:prstGeom prst="rect">
              <a:avLst/>
            </a:prstGeom>
            <a:solidFill>
              <a:srgbClr val="980100"/>
            </a:solidFill>
            <a:ln>
              <a:noFill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ko-KR" altLang="en-US" sz="1400" dirty="0">
                  <a:solidFill>
                    <a:schemeClr val="bg1"/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 판례 </a:t>
              </a:r>
              <a:r>
                <a:rPr lang="en-US" altLang="ko-KR" sz="1400" dirty="0">
                  <a:solidFill>
                    <a:schemeClr val="bg1"/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- </a:t>
              </a:r>
              <a:r>
                <a:rPr lang="ko-KR" altLang="en-US" sz="1400" dirty="0" err="1">
                  <a:solidFill>
                    <a:schemeClr val="bg1"/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일심회</a:t>
              </a:r>
              <a:r>
                <a:rPr lang="ko-KR" altLang="en-US" sz="1400" dirty="0">
                  <a:solidFill>
                    <a:schemeClr val="bg1"/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 사건</a:t>
              </a:r>
            </a:p>
          </p:txBody>
        </p:sp>
      </p:grpSp>
      <p:sp>
        <p:nvSpPr>
          <p:cNvPr id="27" name="모서리가 둥근 직사각형 26"/>
          <p:cNvSpPr/>
          <p:nvPr/>
        </p:nvSpPr>
        <p:spPr>
          <a:xfrm>
            <a:off x="5029818" y="3166251"/>
            <a:ext cx="4113477" cy="762317"/>
          </a:xfrm>
          <a:prstGeom prst="roundRect">
            <a:avLst/>
          </a:prstGeom>
          <a:ln>
            <a:solidFill>
              <a:srgbClr val="9801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디지털 매체에 대한 통일성이 </a:t>
            </a:r>
            <a:r>
              <a:rPr lang="ko-KR" altLang="en-US" sz="1600" dirty="0" err="1">
                <a:latin typeface="a타이틀고딕1" panose="02020600000000000000" pitchFamily="18" charset="-127"/>
                <a:ea typeface="a타이틀고딕1" panose="02020600000000000000" pitchFamily="18" charset="-127"/>
              </a:rPr>
              <a:t>인정되야</a:t>
            </a:r>
            <a:r>
              <a:rPr lang="ko-KR" altLang="en-US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 하는데</a:t>
            </a:r>
            <a:r>
              <a:rPr lang="en-US" altLang="ko-KR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, </a:t>
            </a:r>
            <a:r>
              <a:rPr lang="ko-KR" altLang="en-US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이는 문건이 변경되지 않았음을 담보해야 한다</a:t>
            </a:r>
          </a:p>
        </p:txBody>
      </p:sp>
      <p:grpSp>
        <p:nvGrpSpPr>
          <p:cNvPr id="28" name="그룹 27"/>
          <p:cNvGrpSpPr/>
          <p:nvPr/>
        </p:nvGrpSpPr>
        <p:grpSpPr>
          <a:xfrm>
            <a:off x="4735574" y="4251550"/>
            <a:ext cx="2665512" cy="372335"/>
            <a:chOff x="200024" y="2167467"/>
            <a:chExt cx="2085226" cy="372335"/>
          </a:xfrm>
        </p:grpSpPr>
        <p:sp>
          <p:nvSpPr>
            <p:cNvPr id="29" name="직사각형 28"/>
            <p:cNvSpPr/>
            <p:nvPr/>
          </p:nvSpPr>
          <p:spPr>
            <a:xfrm rot="157711">
              <a:off x="483428" y="2208609"/>
              <a:ext cx="1801822" cy="33119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200024" y="2167467"/>
              <a:ext cx="2009775" cy="337619"/>
            </a:xfrm>
            <a:prstGeom prst="rect">
              <a:avLst/>
            </a:prstGeom>
            <a:solidFill>
              <a:srgbClr val="980100"/>
            </a:solidFill>
            <a:ln>
              <a:noFill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bg1"/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판례 </a:t>
              </a:r>
              <a:r>
                <a:rPr lang="en-US" altLang="ko-KR" sz="1400" dirty="0">
                  <a:solidFill>
                    <a:schemeClr val="bg1"/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– </a:t>
              </a:r>
              <a:r>
                <a:rPr lang="ko-KR" altLang="en-US" sz="1400" dirty="0">
                  <a:solidFill>
                    <a:schemeClr val="bg1"/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원세훈 원장 화염병 사건</a:t>
              </a:r>
            </a:p>
          </p:txBody>
        </p:sp>
      </p:grpSp>
      <p:sp>
        <p:nvSpPr>
          <p:cNvPr id="31" name="모서리가 둥근 직사각형 30"/>
          <p:cNvSpPr/>
          <p:nvPr/>
        </p:nvSpPr>
        <p:spPr>
          <a:xfrm>
            <a:off x="5029818" y="4781270"/>
            <a:ext cx="4113477" cy="762317"/>
          </a:xfrm>
          <a:prstGeom prst="roundRect">
            <a:avLst/>
          </a:prstGeom>
          <a:ln>
            <a:solidFill>
              <a:srgbClr val="9801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2~3</a:t>
            </a:r>
            <a:r>
              <a:rPr lang="ko-KR" altLang="en-US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회의 복사 과정 중 장치를 봉인하지 않는 등의 이유로 통일성</a:t>
            </a:r>
            <a:r>
              <a:rPr lang="en-US" altLang="ko-KR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, </a:t>
            </a:r>
            <a:r>
              <a:rPr lang="ko-KR" altLang="en-US" sz="1600" dirty="0" err="1">
                <a:latin typeface="a타이틀고딕1" panose="02020600000000000000" pitchFamily="18" charset="-127"/>
                <a:ea typeface="a타이틀고딕1" panose="02020600000000000000" pitchFamily="18" charset="-127"/>
              </a:rPr>
              <a:t>무결성을</a:t>
            </a:r>
            <a:r>
              <a:rPr lang="ko-KR" altLang="en-US" sz="16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 입증할 수 없다</a:t>
            </a:r>
          </a:p>
        </p:txBody>
      </p:sp>
      <p:sp>
        <p:nvSpPr>
          <p:cNvPr id="32" name="이등변 삼각형 31"/>
          <p:cNvSpPr/>
          <p:nvPr/>
        </p:nvSpPr>
        <p:spPr>
          <a:xfrm rot="5400000">
            <a:off x="7842021" y="3815051"/>
            <a:ext cx="3179314" cy="277759"/>
          </a:xfrm>
          <a:prstGeom prst="triangl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9763069" y="5288549"/>
            <a:ext cx="21675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통합 파일 관리 시스템 제작</a:t>
            </a:r>
          </a:p>
        </p:txBody>
      </p:sp>
      <p:grpSp>
        <p:nvGrpSpPr>
          <p:cNvPr id="38" name="그룹 37"/>
          <p:cNvGrpSpPr/>
          <p:nvPr/>
        </p:nvGrpSpPr>
        <p:grpSpPr>
          <a:xfrm>
            <a:off x="9738462" y="2697295"/>
            <a:ext cx="2216797" cy="2401415"/>
            <a:chOff x="9836657" y="2974149"/>
            <a:chExt cx="2216797" cy="2401415"/>
          </a:xfrm>
        </p:grpSpPr>
        <p:sp>
          <p:nvSpPr>
            <p:cNvPr id="35" name="타원 34"/>
            <p:cNvSpPr/>
            <p:nvPr/>
          </p:nvSpPr>
          <p:spPr>
            <a:xfrm>
              <a:off x="10005052" y="3285223"/>
              <a:ext cx="1939008" cy="717572"/>
            </a:xfrm>
            <a:prstGeom prst="ellipse">
              <a:avLst/>
            </a:prstGeom>
            <a:solidFill>
              <a:srgbClr val="D6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bg1"/>
                  </a:solidFill>
                  <a:latin typeface="a타이틀고딕3" panose="02020600000000000000" pitchFamily="18" charset="-127"/>
                  <a:ea typeface="a타이틀고딕3" panose="02020600000000000000" pitchFamily="18" charset="-127"/>
                </a:rPr>
                <a:t>파일 관리의</a:t>
              </a:r>
              <a:endParaRPr lang="en-US" altLang="ko-KR" sz="1400" dirty="0">
                <a:solidFill>
                  <a:schemeClr val="bg1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endParaRPr>
            </a:p>
            <a:p>
              <a:pPr algn="ctr"/>
              <a:r>
                <a:rPr lang="ko-KR" altLang="en-US" sz="1400" dirty="0">
                  <a:solidFill>
                    <a:schemeClr val="bg1"/>
                  </a:solidFill>
                  <a:latin typeface="a타이틀고딕3" panose="02020600000000000000" pitchFamily="18" charset="-127"/>
                  <a:ea typeface="a타이틀고딕3" panose="02020600000000000000" pitchFamily="18" charset="-127"/>
                </a:rPr>
                <a:t>편의성 </a:t>
              </a:r>
            </a:p>
          </p:txBody>
        </p:sp>
        <p:sp>
          <p:nvSpPr>
            <p:cNvPr id="36" name="타원 35"/>
            <p:cNvSpPr/>
            <p:nvPr/>
          </p:nvSpPr>
          <p:spPr>
            <a:xfrm>
              <a:off x="10005052" y="4458261"/>
              <a:ext cx="1939008" cy="717572"/>
            </a:xfrm>
            <a:prstGeom prst="ellipse">
              <a:avLst/>
            </a:prstGeom>
            <a:solidFill>
              <a:srgbClr val="D6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bg1"/>
                  </a:solidFill>
                  <a:latin typeface="a타이틀고딕3" panose="02020600000000000000" pitchFamily="18" charset="-127"/>
                  <a:ea typeface="a타이틀고딕3" panose="02020600000000000000" pitchFamily="18" charset="-127"/>
                </a:rPr>
                <a:t>데이터 통일성</a:t>
              </a:r>
              <a:endParaRPr lang="en-US" altLang="ko-KR" sz="1400" dirty="0">
                <a:solidFill>
                  <a:schemeClr val="bg1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endParaRPr>
            </a:p>
            <a:p>
              <a:pPr algn="ctr"/>
              <a:r>
                <a:rPr lang="ko-KR" altLang="en-US" sz="1400" dirty="0">
                  <a:solidFill>
                    <a:schemeClr val="bg1"/>
                  </a:solidFill>
                  <a:latin typeface="a타이틀고딕3" panose="02020600000000000000" pitchFamily="18" charset="-127"/>
                  <a:ea typeface="a타이틀고딕3" panose="02020600000000000000" pitchFamily="18" charset="-127"/>
                </a:rPr>
                <a:t>및 </a:t>
              </a:r>
              <a:r>
                <a:rPr lang="ko-KR" altLang="en-US" sz="1400" dirty="0" err="1">
                  <a:solidFill>
                    <a:schemeClr val="bg1"/>
                  </a:solidFill>
                  <a:latin typeface="a타이틀고딕3" panose="02020600000000000000" pitchFamily="18" charset="-127"/>
                  <a:ea typeface="a타이틀고딕3" panose="02020600000000000000" pitchFamily="18" charset="-127"/>
                </a:rPr>
                <a:t>무결성</a:t>
              </a:r>
              <a:r>
                <a:rPr lang="ko-KR" altLang="en-US" sz="1400" dirty="0">
                  <a:solidFill>
                    <a:schemeClr val="bg1"/>
                  </a:solidFill>
                  <a:latin typeface="a타이틀고딕3" panose="02020600000000000000" pitchFamily="18" charset="-127"/>
                  <a:ea typeface="a타이틀고딕3" panose="02020600000000000000" pitchFamily="18" charset="-127"/>
                </a:rPr>
                <a:t> 보장</a:t>
              </a:r>
            </a:p>
          </p:txBody>
        </p:sp>
        <p:sp>
          <p:nvSpPr>
            <p:cNvPr id="37" name="모서리가 둥근 직사각형 36"/>
            <p:cNvSpPr/>
            <p:nvPr/>
          </p:nvSpPr>
          <p:spPr>
            <a:xfrm>
              <a:off x="9836657" y="2974149"/>
              <a:ext cx="2216797" cy="2401415"/>
            </a:xfrm>
            <a:prstGeom prst="roundRect">
              <a:avLst>
                <a:gd name="adj" fmla="val 4792"/>
              </a:avLst>
            </a:prstGeom>
            <a:noFill/>
            <a:ln>
              <a:solidFill>
                <a:srgbClr val="98010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latin typeface="a타이틀고딕1" panose="02020600000000000000" pitchFamily="18" charset="-127"/>
                <a:ea typeface="a타이틀고딕1" panose="02020600000000000000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03741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93787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0312" y="124484"/>
            <a:ext cx="22797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1. </a:t>
            </a:r>
            <a:r>
              <a:rPr lang="ko-KR" altLang="en-US" sz="2400" dirty="0">
                <a:solidFill>
                  <a:schemeClr val="bg1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프로젝트 개요</a:t>
            </a:r>
          </a:p>
        </p:txBody>
      </p:sp>
      <p:cxnSp>
        <p:nvCxnSpPr>
          <p:cNvPr id="3" name="직선 연결선 2"/>
          <p:cNvCxnSpPr/>
          <p:nvPr/>
        </p:nvCxnSpPr>
        <p:spPr>
          <a:xfrm>
            <a:off x="200025" y="590550"/>
            <a:ext cx="216007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09416" y="631679"/>
            <a:ext cx="17780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1.2. </a:t>
            </a:r>
            <a:r>
              <a:rPr lang="ko-KR" altLang="en-US" sz="1400" dirty="0">
                <a:solidFill>
                  <a:schemeClr val="bg1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프로젝트 산출물</a:t>
            </a:r>
          </a:p>
        </p:txBody>
      </p:sp>
      <p:grpSp>
        <p:nvGrpSpPr>
          <p:cNvPr id="10" name="그룹 9"/>
          <p:cNvGrpSpPr/>
          <p:nvPr/>
        </p:nvGrpSpPr>
        <p:grpSpPr>
          <a:xfrm>
            <a:off x="388738" y="1583822"/>
            <a:ext cx="3423063" cy="400110"/>
            <a:chOff x="611808" y="1694959"/>
            <a:chExt cx="3423063" cy="400110"/>
          </a:xfrm>
        </p:grpSpPr>
        <p:sp>
          <p:nvSpPr>
            <p:cNvPr id="11" name="TextBox 10"/>
            <p:cNvSpPr txBox="1"/>
            <p:nvPr/>
          </p:nvSpPr>
          <p:spPr>
            <a:xfrm>
              <a:off x="769233" y="1694959"/>
              <a:ext cx="326563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파일 관리 </a:t>
              </a:r>
              <a:r>
                <a:rPr lang="en-US" altLang="ko-KR" sz="2000" dirty="0"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&amp; </a:t>
              </a:r>
              <a:r>
                <a:rPr lang="ko-KR" altLang="en-US" sz="2000" dirty="0"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전송 통합 솔루션</a:t>
              </a: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611808" y="1842617"/>
              <a:ext cx="115860" cy="123770"/>
            </a:xfrm>
            <a:prstGeom prst="rect">
              <a:avLst/>
            </a:prstGeom>
            <a:solidFill>
              <a:srgbClr val="980100"/>
            </a:solidFill>
            <a:ln>
              <a:solidFill>
                <a:srgbClr val="9801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7" name="그룹 56"/>
          <p:cNvGrpSpPr/>
          <p:nvPr/>
        </p:nvGrpSpPr>
        <p:grpSpPr>
          <a:xfrm>
            <a:off x="412285" y="2286769"/>
            <a:ext cx="7476261" cy="2509844"/>
            <a:chOff x="412285" y="2286769"/>
            <a:chExt cx="7476261" cy="2509844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1054" y="2299639"/>
              <a:ext cx="952633" cy="952633"/>
            </a:xfrm>
            <a:prstGeom prst="rect">
              <a:avLst/>
            </a:prstGeom>
          </p:spPr>
        </p:pic>
        <p:grpSp>
          <p:nvGrpSpPr>
            <p:cNvPr id="17" name="그룹 16"/>
            <p:cNvGrpSpPr/>
            <p:nvPr/>
          </p:nvGrpSpPr>
          <p:grpSpPr>
            <a:xfrm>
              <a:off x="412285" y="3506579"/>
              <a:ext cx="2457725" cy="1290034"/>
              <a:chOff x="398430" y="3569838"/>
              <a:chExt cx="2457725" cy="1290034"/>
            </a:xfrm>
          </p:grpSpPr>
          <p:sp>
            <p:nvSpPr>
              <p:cNvPr id="18" name="직사각형 17"/>
              <p:cNvSpPr/>
              <p:nvPr/>
            </p:nvSpPr>
            <p:spPr>
              <a:xfrm>
                <a:off x="437432" y="3569838"/>
                <a:ext cx="2353907" cy="243607"/>
              </a:xfrm>
              <a:prstGeom prst="rect">
                <a:avLst/>
              </a:prstGeom>
              <a:noFill/>
              <a:ln>
                <a:solidFill>
                  <a:srgbClr val="78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>
                    <a:solidFill>
                      <a:schemeClr val="tx1"/>
                    </a:solidFill>
                    <a:latin typeface="a타이틀고딕1" panose="02020600000000000000" pitchFamily="18" charset="-127"/>
                    <a:ea typeface="a타이틀고딕1" panose="02020600000000000000" pitchFamily="18" charset="-127"/>
                  </a:rPr>
                  <a:t>직관적이고 명확한 </a:t>
                </a:r>
                <a:r>
                  <a:rPr lang="en-US" altLang="ko-KR" sz="1200" dirty="0">
                    <a:solidFill>
                      <a:schemeClr val="tx1"/>
                    </a:solidFill>
                    <a:latin typeface="a타이틀고딕1" panose="02020600000000000000" pitchFamily="18" charset="-127"/>
                    <a:ea typeface="a타이틀고딕1" panose="02020600000000000000" pitchFamily="18" charset="-127"/>
                  </a:rPr>
                  <a:t>GUI </a:t>
                </a:r>
                <a:r>
                  <a:rPr lang="ko-KR" altLang="en-US" sz="1200" dirty="0">
                    <a:solidFill>
                      <a:schemeClr val="tx1"/>
                    </a:solidFill>
                    <a:latin typeface="a타이틀고딕1" panose="02020600000000000000" pitchFamily="18" charset="-127"/>
                    <a:ea typeface="a타이틀고딕1" panose="02020600000000000000" pitchFamily="18" charset="-127"/>
                  </a:rPr>
                  <a:t>제공</a:t>
                </a:r>
              </a:p>
            </p:txBody>
          </p:sp>
          <p:grpSp>
            <p:nvGrpSpPr>
              <p:cNvPr id="19" name="그룹 18"/>
              <p:cNvGrpSpPr/>
              <p:nvPr/>
            </p:nvGrpSpPr>
            <p:grpSpPr>
              <a:xfrm>
                <a:off x="398430" y="3813063"/>
                <a:ext cx="2457725" cy="1046809"/>
                <a:chOff x="6561893" y="3794931"/>
                <a:chExt cx="1654498" cy="1046809"/>
              </a:xfrm>
            </p:grpSpPr>
            <p:sp>
              <p:nvSpPr>
                <p:cNvPr id="20" name="TextBox 19"/>
                <p:cNvSpPr txBox="1"/>
                <p:nvPr/>
              </p:nvSpPr>
              <p:spPr>
                <a:xfrm>
                  <a:off x="6561893" y="3873975"/>
                  <a:ext cx="1654498" cy="43088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100" dirty="0">
                      <a:latin typeface="a타이틀고딕2" panose="02020600000000000000" pitchFamily="18" charset="-127"/>
                      <a:ea typeface="a타이틀고딕2" panose="02020600000000000000" pitchFamily="18" charset="-127"/>
                      <a:sym typeface="Wingdings" panose="05000000000000000000" pitchFamily="2" charset="2"/>
                    </a:rPr>
                    <a:t> </a:t>
                  </a:r>
                  <a:r>
                    <a:rPr lang="ko-KR" altLang="en-US" sz="1100" dirty="0">
                      <a:latin typeface="a타이틀고딕2" panose="02020600000000000000" pitchFamily="18" charset="-127"/>
                      <a:ea typeface="a타이틀고딕2" panose="02020600000000000000" pitchFamily="18" charset="-127"/>
                    </a:rPr>
                    <a:t>기존 파일관리 프로그램의 단점인</a:t>
                  </a:r>
                  <a:endParaRPr lang="en-US" altLang="ko-KR" sz="1100" dirty="0">
                    <a:latin typeface="a타이틀고딕2" panose="02020600000000000000" pitchFamily="18" charset="-127"/>
                    <a:ea typeface="a타이틀고딕2" panose="02020600000000000000" pitchFamily="18" charset="-127"/>
                  </a:endParaRPr>
                </a:p>
                <a:p>
                  <a:r>
                    <a:rPr lang="en-US" altLang="ko-KR" sz="1100" dirty="0">
                      <a:latin typeface="a타이틀고딕2" panose="02020600000000000000" pitchFamily="18" charset="-127"/>
                      <a:ea typeface="a타이틀고딕2" panose="02020600000000000000" pitchFamily="18" charset="-127"/>
                    </a:rPr>
                    <a:t>  </a:t>
                  </a:r>
                  <a:r>
                    <a:rPr lang="en-US" altLang="ko-KR" sz="400" dirty="0">
                      <a:latin typeface="a타이틀고딕2" panose="02020600000000000000" pitchFamily="18" charset="-127"/>
                      <a:ea typeface="a타이틀고딕2" panose="02020600000000000000" pitchFamily="18" charset="-127"/>
                    </a:rPr>
                    <a:t> </a:t>
                  </a:r>
                  <a:r>
                    <a:rPr lang="ko-KR" altLang="en-US" sz="1100" dirty="0">
                      <a:latin typeface="a타이틀고딕2" panose="02020600000000000000" pitchFamily="18" charset="-127"/>
                      <a:ea typeface="a타이틀고딕2" panose="02020600000000000000" pitchFamily="18" charset="-127"/>
                    </a:rPr>
                    <a:t>비직관적이고 불명확한 </a:t>
                  </a:r>
                  <a:r>
                    <a:rPr lang="en-US" altLang="ko-KR" sz="1100" dirty="0">
                      <a:latin typeface="a타이틀고딕2" panose="02020600000000000000" pitchFamily="18" charset="-127"/>
                      <a:ea typeface="a타이틀고딕2" panose="02020600000000000000" pitchFamily="18" charset="-127"/>
                    </a:rPr>
                    <a:t>GUI </a:t>
                  </a:r>
                  <a:r>
                    <a:rPr lang="ko-KR" altLang="en-US" sz="1100" dirty="0">
                      <a:latin typeface="a타이틀고딕2" panose="02020600000000000000" pitchFamily="18" charset="-127"/>
                      <a:ea typeface="a타이틀고딕2" panose="02020600000000000000" pitchFamily="18" charset="-127"/>
                    </a:rPr>
                    <a:t>문제 해결</a:t>
                  </a:r>
                </a:p>
              </p:txBody>
            </p:sp>
            <p:sp>
              <p:nvSpPr>
                <p:cNvPr id="21" name="TextBox 20"/>
                <p:cNvSpPr txBox="1"/>
                <p:nvPr/>
              </p:nvSpPr>
              <p:spPr>
                <a:xfrm>
                  <a:off x="6561893" y="4323083"/>
                  <a:ext cx="1407381" cy="43088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100" dirty="0">
                      <a:latin typeface="a타이틀고딕2" panose="02020600000000000000" pitchFamily="18" charset="-127"/>
                      <a:ea typeface="a타이틀고딕2" panose="02020600000000000000" pitchFamily="18" charset="-127"/>
                      <a:sym typeface="Wingdings" panose="05000000000000000000" pitchFamily="2" charset="2"/>
                    </a:rPr>
                    <a:t> 사용자 편의성 증대로 인해 파일</a:t>
                  </a:r>
                  <a:br>
                    <a:rPr lang="en-US" altLang="ko-KR" sz="1100" dirty="0">
                      <a:latin typeface="a타이틀고딕2" panose="02020600000000000000" pitchFamily="18" charset="-127"/>
                      <a:ea typeface="a타이틀고딕2" panose="02020600000000000000" pitchFamily="18" charset="-127"/>
                      <a:sym typeface="Wingdings" panose="05000000000000000000" pitchFamily="2" charset="2"/>
                    </a:rPr>
                  </a:br>
                  <a:r>
                    <a:rPr lang="en-US" altLang="ko-KR" sz="1100" dirty="0">
                      <a:latin typeface="a타이틀고딕2" panose="02020600000000000000" pitchFamily="18" charset="-127"/>
                      <a:ea typeface="a타이틀고딕2" panose="02020600000000000000" pitchFamily="18" charset="-127"/>
                      <a:sym typeface="Wingdings" panose="05000000000000000000" pitchFamily="2" charset="2"/>
                    </a:rPr>
                    <a:t>  </a:t>
                  </a:r>
                  <a:r>
                    <a:rPr lang="en-US" altLang="ko-KR" sz="400" dirty="0">
                      <a:latin typeface="a타이틀고딕2" panose="02020600000000000000" pitchFamily="18" charset="-127"/>
                      <a:ea typeface="a타이틀고딕2" panose="02020600000000000000" pitchFamily="18" charset="-127"/>
                      <a:sym typeface="Wingdings" panose="05000000000000000000" pitchFamily="2" charset="2"/>
                    </a:rPr>
                    <a:t> </a:t>
                  </a:r>
                  <a:r>
                    <a:rPr lang="ko-KR" altLang="en-US" sz="1100" dirty="0">
                      <a:latin typeface="a타이틀고딕2" panose="02020600000000000000" pitchFamily="18" charset="-127"/>
                      <a:ea typeface="a타이틀고딕2" panose="02020600000000000000" pitchFamily="18" charset="-127"/>
                      <a:sym typeface="Wingdings" panose="05000000000000000000" pitchFamily="2" charset="2"/>
                    </a:rPr>
                    <a:t>관리가 보다 수월해짐</a:t>
                  </a:r>
                  <a:endParaRPr lang="ko-KR" altLang="en-US" sz="1100" dirty="0">
                    <a:latin typeface="a타이틀고딕2" panose="02020600000000000000" pitchFamily="18" charset="-127"/>
                    <a:ea typeface="a타이틀고딕2" panose="02020600000000000000" pitchFamily="18" charset="-127"/>
                  </a:endParaRPr>
                </a:p>
              </p:txBody>
            </p:sp>
            <p:sp>
              <p:nvSpPr>
                <p:cNvPr id="23" name="직사각형 22"/>
                <p:cNvSpPr/>
                <p:nvPr/>
              </p:nvSpPr>
              <p:spPr>
                <a:xfrm>
                  <a:off x="6588675" y="3794931"/>
                  <a:ext cx="1584085" cy="1046809"/>
                </a:xfrm>
                <a:prstGeom prst="rect">
                  <a:avLst/>
                </a:prstGeom>
                <a:noFill/>
                <a:ln>
                  <a:solidFill>
                    <a:srgbClr val="78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55" name="그룹 54"/>
            <p:cNvGrpSpPr/>
            <p:nvPr/>
          </p:nvGrpSpPr>
          <p:grpSpPr>
            <a:xfrm>
              <a:off x="2992752" y="2313247"/>
              <a:ext cx="2353910" cy="2483366"/>
              <a:chOff x="3389499" y="2313247"/>
              <a:chExt cx="2353910" cy="2483366"/>
            </a:xfrm>
          </p:grpSpPr>
          <p:pic>
            <p:nvPicPr>
              <p:cNvPr id="24" name="그림 23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16612" y="2313247"/>
                <a:ext cx="899679" cy="899679"/>
              </a:xfrm>
              <a:prstGeom prst="rect">
                <a:avLst/>
              </a:prstGeom>
            </p:spPr>
          </p:pic>
          <p:grpSp>
            <p:nvGrpSpPr>
              <p:cNvPr id="25" name="그룹 24"/>
              <p:cNvGrpSpPr/>
              <p:nvPr/>
            </p:nvGrpSpPr>
            <p:grpSpPr>
              <a:xfrm>
                <a:off x="3389499" y="3506579"/>
                <a:ext cx="2353910" cy="1290034"/>
                <a:chOff x="437432" y="3569838"/>
                <a:chExt cx="2353910" cy="1290034"/>
              </a:xfrm>
            </p:grpSpPr>
            <p:sp>
              <p:nvSpPr>
                <p:cNvPr id="26" name="직사각형 25"/>
                <p:cNvSpPr/>
                <p:nvPr/>
              </p:nvSpPr>
              <p:spPr>
                <a:xfrm>
                  <a:off x="437432" y="3569838"/>
                  <a:ext cx="2353907" cy="243607"/>
                </a:xfrm>
                <a:prstGeom prst="rect">
                  <a:avLst/>
                </a:prstGeom>
                <a:noFill/>
                <a:ln>
                  <a:solidFill>
                    <a:srgbClr val="78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200" dirty="0">
                      <a:solidFill>
                        <a:schemeClr val="tx1"/>
                      </a:solidFill>
                      <a:latin typeface="a타이틀고딕1" panose="02020600000000000000" pitchFamily="18" charset="-127"/>
                      <a:ea typeface="a타이틀고딕1" panose="02020600000000000000" pitchFamily="18" charset="-127"/>
                    </a:rPr>
                    <a:t>다양한 파일 관리 기능 지원</a:t>
                  </a:r>
                </a:p>
              </p:txBody>
            </p:sp>
            <p:grpSp>
              <p:nvGrpSpPr>
                <p:cNvPr id="27" name="그룹 26"/>
                <p:cNvGrpSpPr/>
                <p:nvPr/>
              </p:nvGrpSpPr>
              <p:grpSpPr>
                <a:xfrm>
                  <a:off x="438214" y="3813063"/>
                  <a:ext cx="2353128" cy="1046809"/>
                  <a:chOff x="6588675" y="3794931"/>
                  <a:chExt cx="1584085" cy="1046809"/>
                </a:xfrm>
              </p:grpSpPr>
              <p:sp>
                <p:nvSpPr>
                  <p:cNvPr id="28" name="TextBox 27"/>
                  <p:cNvSpPr txBox="1"/>
                  <p:nvPr/>
                </p:nvSpPr>
                <p:spPr>
                  <a:xfrm>
                    <a:off x="6608528" y="3929395"/>
                    <a:ext cx="1037244" cy="2616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1100" dirty="0">
                        <a:latin typeface="a타이틀고딕2" panose="02020600000000000000" pitchFamily="18" charset="-127"/>
                        <a:ea typeface="a타이틀고딕2" panose="02020600000000000000" pitchFamily="18" charset="-127"/>
                        <a:sym typeface="Wingdings" panose="05000000000000000000" pitchFamily="2" charset="2"/>
                      </a:rPr>
                      <a:t> 파일의 버전 관리 지원</a:t>
                    </a:r>
                    <a:endParaRPr lang="ko-KR" altLang="en-US" sz="1100" dirty="0">
                      <a:latin typeface="a타이틀고딕2" panose="02020600000000000000" pitchFamily="18" charset="-127"/>
                      <a:ea typeface="a타이틀고딕2" panose="02020600000000000000" pitchFamily="18" charset="-127"/>
                    </a:endParaRPr>
                  </a:p>
                </p:txBody>
              </p:sp>
              <p:sp>
                <p:nvSpPr>
                  <p:cNvPr id="29" name="TextBox 28"/>
                  <p:cNvSpPr txBox="1"/>
                  <p:nvPr/>
                </p:nvSpPr>
                <p:spPr>
                  <a:xfrm>
                    <a:off x="6608528" y="4184535"/>
                    <a:ext cx="1321052" cy="2616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1100" dirty="0">
                        <a:latin typeface="a타이틀고딕2" panose="02020600000000000000" pitchFamily="18" charset="-127"/>
                        <a:ea typeface="a타이틀고딕2" panose="02020600000000000000" pitchFamily="18" charset="-127"/>
                        <a:sym typeface="Wingdings" panose="05000000000000000000" pitchFamily="2" charset="2"/>
                      </a:rPr>
                      <a:t> 다중 케이스에 대한 관리 지원</a:t>
                    </a:r>
                    <a:endParaRPr lang="ko-KR" altLang="en-US" sz="1100" dirty="0">
                      <a:latin typeface="a타이틀고딕2" panose="02020600000000000000" pitchFamily="18" charset="-127"/>
                      <a:ea typeface="a타이틀고딕2" panose="02020600000000000000" pitchFamily="18" charset="-127"/>
                    </a:endParaRPr>
                  </a:p>
                </p:txBody>
              </p:sp>
              <p:sp>
                <p:nvSpPr>
                  <p:cNvPr id="30" name="직사각형 29"/>
                  <p:cNvSpPr/>
                  <p:nvPr/>
                </p:nvSpPr>
                <p:spPr>
                  <a:xfrm>
                    <a:off x="6588675" y="3794931"/>
                    <a:ext cx="1584085" cy="1046809"/>
                  </a:xfrm>
                  <a:prstGeom prst="rect">
                    <a:avLst/>
                  </a:prstGeom>
                  <a:noFill/>
                  <a:ln>
                    <a:solidFill>
                      <a:srgbClr val="78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0" name="TextBox 39"/>
                  <p:cNvSpPr txBox="1"/>
                  <p:nvPr/>
                </p:nvSpPr>
                <p:spPr>
                  <a:xfrm>
                    <a:off x="6608528" y="4455849"/>
                    <a:ext cx="951995" cy="2616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1100" dirty="0">
                        <a:latin typeface="a타이틀고딕2" panose="02020600000000000000" pitchFamily="18" charset="-127"/>
                        <a:ea typeface="a타이틀고딕2" panose="02020600000000000000" pitchFamily="18" charset="-127"/>
                        <a:sym typeface="Wingdings" panose="05000000000000000000" pitchFamily="2" charset="2"/>
                      </a:rPr>
                      <a:t> 파일 </a:t>
                    </a:r>
                    <a:r>
                      <a:rPr lang="ko-KR" altLang="en-US" sz="1100" dirty="0" err="1">
                        <a:latin typeface="a타이틀고딕2" panose="02020600000000000000" pitchFamily="18" charset="-127"/>
                        <a:ea typeface="a타이틀고딕2" panose="02020600000000000000" pitchFamily="18" charset="-127"/>
                        <a:sym typeface="Wingdings" panose="05000000000000000000" pitchFamily="2" charset="2"/>
                      </a:rPr>
                      <a:t>뷰어</a:t>
                    </a:r>
                    <a:r>
                      <a:rPr lang="ko-KR" altLang="en-US" sz="1100" dirty="0">
                        <a:latin typeface="a타이틀고딕2" panose="02020600000000000000" pitchFamily="18" charset="-127"/>
                        <a:ea typeface="a타이틀고딕2" panose="02020600000000000000" pitchFamily="18" charset="-127"/>
                        <a:sym typeface="Wingdings" panose="05000000000000000000" pitchFamily="2" charset="2"/>
                      </a:rPr>
                      <a:t> 기능 지원</a:t>
                    </a:r>
                    <a:endParaRPr lang="ko-KR" altLang="en-US" sz="1100" dirty="0">
                      <a:latin typeface="a타이틀고딕2" panose="02020600000000000000" pitchFamily="18" charset="-127"/>
                      <a:ea typeface="a타이틀고딕2" panose="02020600000000000000" pitchFamily="18" charset="-127"/>
                    </a:endParaRPr>
                  </a:p>
                </p:txBody>
              </p:sp>
            </p:grpSp>
          </p:grpSp>
        </p:grpSp>
        <p:grpSp>
          <p:nvGrpSpPr>
            <p:cNvPr id="56" name="그룹 55"/>
            <p:cNvGrpSpPr/>
            <p:nvPr/>
          </p:nvGrpSpPr>
          <p:grpSpPr>
            <a:xfrm>
              <a:off x="5528787" y="2286769"/>
              <a:ext cx="2359759" cy="2509844"/>
              <a:chOff x="6327708" y="2286769"/>
              <a:chExt cx="2359759" cy="2509844"/>
            </a:xfrm>
          </p:grpSpPr>
          <p:pic>
            <p:nvPicPr>
              <p:cNvPr id="33" name="그림 32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28347" y="2286769"/>
                <a:ext cx="952633" cy="952633"/>
              </a:xfrm>
              <a:prstGeom prst="rect">
                <a:avLst/>
              </a:prstGeom>
            </p:spPr>
          </p:pic>
          <p:grpSp>
            <p:nvGrpSpPr>
              <p:cNvPr id="34" name="그룹 33"/>
              <p:cNvGrpSpPr/>
              <p:nvPr/>
            </p:nvGrpSpPr>
            <p:grpSpPr>
              <a:xfrm>
                <a:off x="6327708" y="3506579"/>
                <a:ext cx="2359759" cy="1290034"/>
                <a:chOff x="437432" y="3569838"/>
                <a:chExt cx="2359759" cy="1290034"/>
              </a:xfrm>
            </p:grpSpPr>
            <p:sp>
              <p:nvSpPr>
                <p:cNvPr id="35" name="직사각형 34"/>
                <p:cNvSpPr/>
                <p:nvPr/>
              </p:nvSpPr>
              <p:spPr>
                <a:xfrm>
                  <a:off x="437432" y="3569838"/>
                  <a:ext cx="2353907" cy="243607"/>
                </a:xfrm>
                <a:prstGeom prst="rect">
                  <a:avLst/>
                </a:prstGeom>
                <a:noFill/>
                <a:ln>
                  <a:solidFill>
                    <a:srgbClr val="78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200" dirty="0">
                      <a:solidFill>
                        <a:schemeClr val="tx1"/>
                      </a:solidFill>
                      <a:latin typeface="a타이틀고딕1" panose="02020600000000000000" pitchFamily="18" charset="-127"/>
                      <a:ea typeface="a타이틀고딕1" panose="02020600000000000000" pitchFamily="18" charset="-127"/>
                    </a:rPr>
                    <a:t>동일성 및 무결성 보증</a:t>
                  </a:r>
                </a:p>
              </p:txBody>
            </p:sp>
            <p:grpSp>
              <p:nvGrpSpPr>
                <p:cNvPr id="36" name="그룹 35"/>
                <p:cNvGrpSpPr/>
                <p:nvPr/>
              </p:nvGrpSpPr>
              <p:grpSpPr>
                <a:xfrm>
                  <a:off x="438219" y="3813063"/>
                  <a:ext cx="2358972" cy="1046809"/>
                  <a:chOff x="6588675" y="3794931"/>
                  <a:chExt cx="1588018" cy="1046809"/>
                </a:xfrm>
              </p:grpSpPr>
              <p:sp>
                <p:nvSpPr>
                  <p:cNvPr id="37" name="TextBox 36"/>
                  <p:cNvSpPr txBox="1"/>
                  <p:nvPr/>
                </p:nvSpPr>
                <p:spPr>
                  <a:xfrm>
                    <a:off x="6608526" y="4123360"/>
                    <a:ext cx="1568167" cy="43088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1100" dirty="0">
                        <a:latin typeface="a타이틀고딕2" panose="02020600000000000000" pitchFamily="18" charset="-127"/>
                        <a:ea typeface="a타이틀고딕2" panose="02020600000000000000" pitchFamily="18" charset="-127"/>
                        <a:sym typeface="Wingdings" panose="05000000000000000000" pitchFamily="2" charset="2"/>
                      </a:rPr>
                      <a:t> 파일의 무결성 및 동일성을 보존시켜</a:t>
                    </a:r>
                    <a:endParaRPr lang="en-US" altLang="ko-KR" sz="1100" dirty="0">
                      <a:latin typeface="a타이틀고딕2" panose="02020600000000000000" pitchFamily="18" charset="-127"/>
                      <a:ea typeface="a타이틀고딕2" panose="02020600000000000000" pitchFamily="18" charset="-127"/>
                      <a:sym typeface="Wingdings" panose="05000000000000000000" pitchFamily="2" charset="2"/>
                    </a:endParaRPr>
                  </a:p>
                  <a:p>
                    <a:r>
                      <a:rPr lang="en-US" altLang="ko-KR" sz="1100" dirty="0">
                        <a:latin typeface="a타이틀고딕2" panose="02020600000000000000" pitchFamily="18" charset="-127"/>
                        <a:ea typeface="a타이틀고딕2" panose="02020600000000000000" pitchFamily="18" charset="-127"/>
                      </a:rPr>
                      <a:t>  </a:t>
                    </a:r>
                    <a:r>
                      <a:rPr lang="en-US" altLang="ko-KR" sz="400" dirty="0">
                        <a:latin typeface="a타이틀고딕2" panose="02020600000000000000" pitchFamily="18" charset="-127"/>
                        <a:ea typeface="a타이틀고딕2" panose="02020600000000000000" pitchFamily="18" charset="-127"/>
                      </a:rPr>
                      <a:t> </a:t>
                    </a:r>
                    <a:r>
                      <a:rPr lang="ko-KR" altLang="en-US" sz="1100" dirty="0">
                        <a:latin typeface="a타이틀고딕2" panose="02020600000000000000" pitchFamily="18" charset="-127"/>
                        <a:ea typeface="a타이틀고딕2" panose="02020600000000000000" pitchFamily="18" charset="-127"/>
                      </a:rPr>
                      <a:t>법적 증거로의 가치를 가질 수 있음</a:t>
                    </a:r>
                  </a:p>
                </p:txBody>
              </p:sp>
              <p:sp>
                <p:nvSpPr>
                  <p:cNvPr id="39" name="직사각형 38"/>
                  <p:cNvSpPr/>
                  <p:nvPr/>
                </p:nvSpPr>
                <p:spPr>
                  <a:xfrm>
                    <a:off x="6588675" y="3794931"/>
                    <a:ext cx="1584085" cy="1046809"/>
                  </a:xfrm>
                  <a:prstGeom prst="rect">
                    <a:avLst/>
                  </a:prstGeom>
                  <a:noFill/>
                  <a:ln>
                    <a:solidFill>
                      <a:srgbClr val="78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</p:grpSp>
      </p:grpSp>
      <p:sp>
        <p:nvSpPr>
          <p:cNvPr id="48" name="이등변 삼각형 47"/>
          <p:cNvSpPr/>
          <p:nvPr/>
        </p:nvSpPr>
        <p:spPr>
          <a:xfrm rot="10800000">
            <a:off x="1891289" y="5110191"/>
            <a:ext cx="4556829" cy="221080"/>
          </a:xfrm>
          <a:prstGeom prst="triangl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모서리가 둥근 직사각형 52"/>
          <p:cNvSpPr/>
          <p:nvPr/>
        </p:nvSpPr>
        <p:spPr>
          <a:xfrm>
            <a:off x="506708" y="5420363"/>
            <a:ext cx="3621948" cy="762317"/>
          </a:xfrm>
          <a:prstGeom prst="roundRect">
            <a:avLst/>
          </a:prstGeom>
          <a:ln>
            <a:solidFill>
              <a:srgbClr val="9801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기존 파일 관리의 문제였던 </a:t>
            </a:r>
            <a:r>
              <a:rPr lang="ko-KR" altLang="en-US" sz="1400" dirty="0">
                <a:solidFill>
                  <a:srgbClr val="C00000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버전 관리</a:t>
            </a:r>
            <a:r>
              <a:rPr lang="en-US" altLang="ko-KR" sz="1400" dirty="0">
                <a:solidFill>
                  <a:srgbClr val="C00000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,</a:t>
            </a:r>
          </a:p>
          <a:p>
            <a:pPr algn="ctr"/>
            <a:r>
              <a:rPr lang="en-US" altLang="ko-KR" sz="1400" dirty="0">
                <a:solidFill>
                  <a:srgbClr val="C00000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 </a:t>
            </a:r>
            <a:r>
              <a:rPr lang="ko-KR" altLang="en-US" sz="1400" dirty="0">
                <a:solidFill>
                  <a:srgbClr val="C00000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동일성</a:t>
            </a:r>
            <a:r>
              <a:rPr lang="en-US" altLang="ko-KR" sz="1400" dirty="0">
                <a:solidFill>
                  <a:srgbClr val="C00000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, </a:t>
            </a:r>
            <a:r>
              <a:rPr lang="ko-KR" altLang="en-US" sz="1400" dirty="0" err="1">
                <a:solidFill>
                  <a:srgbClr val="C00000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무결성</a:t>
            </a:r>
            <a:r>
              <a:rPr lang="ko-KR" altLang="en-US" sz="1400" dirty="0">
                <a:solidFill>
                  <a:srgbClr val="C00000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 </a:t>
            </a:r>
            <a:r>
              <a:rPr lang="ko-KR" altLang="en-US" sz="14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관련 이슈 해결</a:t>
            </a:r>
          </a:p>
        </p:txBody>
      </p:sp>
      <p:sp>
        <p:nvSpPr>
          <p:cNvPr id="54" name="모서리가 둥근 직사각형 53"/>
          <p:cNvSpPr/>
          <p:nvPr/>
        </p:nvSpPr>
        <p:spPr>
          <a:xfrm>
            <a:off x="4308764" y="5419041"/>
            <a:ext cx="3629349" cy="762317"/>
          </a:xfrm>
          <a:prstGeom prst="roundRect">
            <a:avLst/>
          </a:prstGeom>
          <a:ln>
            <a:solidFill>
              <a:srgbClr val="9801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더욱 향상된 </a:t>
            </a:r>
            <a:r>
              <a:rPr lang="en-US" altLang="ko-KR" sz="14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GUI</a:t>
            </a:r>
            <a:r>
              <a:rPr lang="ko-KR" altLang="en-US" sz="14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와 다중 케이스에 </a:t>
            </a:r>
            <a:br>
              <a:rPr lang="en-US" altLang="ko-KR" sz="14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</a:br>
            <a:r>
              <a:rPr lang="ko-KR" altLang="en-US" sz="1400" dirty="0">
                <a:latin typeface="a타이틀고딕1" panose="02020600000000000000" pitchFamily="18" charset="-127"/>
                <a:ea typeface="a타이틀고딕1" panose="02020600000000000000" pitchFamily="18" charset="-127"/>
              </a:rPr>
              <a:t>대한 관리를 포함해 </a:t>
            </a:r>
            <a:r>
              <a:rPr lang="ko-KR" altLang="en-US" sz="1400" dirty="0">
                <a:solidFill>
                  <a:srgbClr val="C00000"/>
                </a:solidFill>
                <a:latin typeface="a타이틀고딕1" panose="02020600000000000000" pitchFamily="18" charset="-127"/>
                <a:ea typeface="a타이틀고딕1" panose="02020600000000000000" pitchFamily="18" charset="-127"/>
              </a:rPr>
              <a:t>사용자 편의성 극대화</a:t>
            </a:r>
          </a:p>
        </p:txBody>
      </p:sp>
      <p:grpSp>
        <p:nvGrpSpPr>
          <p:cNvPr id="58" name="그룹 57"/>
          <p:cNvGrpSpPr/>
          <p:nvPr/>
        </p:nvGrpSpPr>
        <p:grpSpPr>
          <a:xfrm>
            <a:off x="8230411" y="1583822"/>
            <a:ext cx="1337556" cy="400110"/>
            <a:chOff x="611808" y="1694959"/>
            <a:chExt cx="1337556" cy="400110"/>
          </a:xfrm>
        </p:grpSpPr>
        <p:sp>
          <p:nvSpPr>
            <p:cNvPr id="59" name="TextBox 58"/>
            <p:cNvSpPr txBox="1"/>
            <p:nvPr/>
          </p:nvSpPr>
          <p:spPr>
            <a:xfrm>
              <a:off x="769233" y="1694959"/>
              <a:ext cx="118013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개발 환경</a:t>
              </a:r>
            </a:p>
          </p:txBody>
        </p:sp>
        <p:sp>
          <p:nvSpPr>
            <p:cNvPr id="60" name="직사각형 59"/>
            <p:cNvSpPr/>
            <p:nvPr/>
          </p:nvSpPr>
          <p:spPr>
            <a:xfrm>
              <a:off x="611808" y="1842617"/>
              <a:ext cx="115860" cy="123770"/>
            </a:xfrm>
            <a:prstGeom prst="rect">
              <a:avLst/>
            </a:prstGeom>
            <a:solidFill>
              <a:srgbClr val="980100"/>
            </a:solidFill>
            <a:ln>
              <a:solidFill>
                <a:srgbClr val="9801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1" name="그룹 70"/>
          <p:cNvGrpSpPr/>
          <p:nvPr/>
        </p:nvGrpSpPr>
        <p:grpSpPr>
          <a:xfrm>
            <a:off x="8487125" y="2736610"/>
            <a:ext cx="2487764" cy="476316"/>
            <a:chOff x="8487125" y="2736610"/>
            <a:chExt cx="2487764" cy="476316"/>
          </a:xfrm>
        </p:grpSpPr>
        <p:pic>
          <p:nvPicPr>
            <p:cNvPr id="65" name="그림 6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7125" y="2736610"/>
              <a:ext cx="476316" cy="476316"/>
            </a:xfrm>
            <a:prstGeom prst="rect">
              <a:avLst/>
            </a:prstGeom>
          </p:spPr>
        </p:pic>
        <p:sp>
          <p:nvSpPr>
            <p:cNvPr id="67" name="TextBox 66"/>
            <p:cNvSpPr txBox="1"/>
            <p:nvPr/>
          </p:nvSpPr>
          <p:spPr>
            <a:xfrm>
              <a:off x="9033524" y="2790102"/>
              <a:ext cx="194136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IDE : Visual Studio</a:t>
              </a:r>
              <a:endParaRPr lang="ko-KR" altLang="en-US" sz="1600" dirty="0">
                <a:latin typeface="a타이틀고딕2" panose="02020600000000000000" pitchFamily="18" charset="-127"/>
                <a:ea typeface="a타이틀고딕2" panose="02020600000000000000" pitchFamily="18" charset="-127"/>
              </a:endParaRPr>
            </a:p>
          </p:txBody>
        </p:sp>
      </p:grpSp>
      <p:grpSp>
        <p:nvGrpSpPr>
          <p:cNvPr id="68" name="그룹 67"/>
          <p:cNvGrpSpPr/>
          <p:nvPr/>
        </p:nvGrpSpPr>
        <p:grpSpPr>
          <a:xfrm>
            <a:off x="8487125" y="3590690"/>
            <a:ext cx="2276168" cy="476316"/>
            <a:chOff x="8487125" y="4083635"/>
            <a:chExt cx="2276168" cy="476316"/>
          </a:xfrm>
        </p:grpSpPr>
        <p:pic>
          <p:nvPicPr>
            <p:cNvPr id="66" name="그림 65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7125" y="4083635"/>
              <a:ext cx="476316" cy="476316"/>
            </a:xfrm>
            <a:prstGeom prst="rect">
              <a:avLst/>
            </a:prstGeom>
          </p:spPr>
        </p:pic>
        <p:sp>
          <p:nvSpPr>
            <p:cNvPr id="69" name="TextBox 68"/>
            <p:cNvSpPr txBox="1"/>
            <p:nvPr/>
          </p:nvSpPr>
          <p:spPr>
            <a:xfrm>
              <a:off x="9033524" y="4136720"/>
              <a:ext cx="172976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OS : Windows 10</a:t>
              </a:r>
              <a:endParaRPr lang="ko-KR" altLang="en-US" sz="1600" dirty="0">
                <a:latin typeface="a타이틀고딕2" panose="02020600000000000000" pitchFamily="18" charset="-127"/>
                <a:ea typeface="a타이틀고딕2" panose="02020600000000000000" pitchFamily="18" charset="-127"/>
              </a:endParaRPr>
            </a:p>
          </p:txBody>
        </p:sp>
      </p:grpSp>
      <p:grpSp>
        <p:nvGrpSpPr>
          <p:cNvPr id="72" name="그룹 71"/>
          <p:cNvGrpSpPr/>
          <p:nvPr/>
        </p:nvGrpSpPr>
        <p:grpSpPr>
          <a:xfrm>
            <a:off x="8544635" y="4444770"/>
            <a:ext cx="2590975" cy="509443"/>
            <a:chOff x="8524081" y="5430660"/>
            <a:chExt cx="2590975" cy="509443"/>
          </a:xfrm>
        </p:grpSpPr>
        <p:pic>
          <p:nvPicPr>
            <p:cNvPr id="3074" name="Picture 2" descr=".net framework icon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24081" y="5430660"/>
              <a:ext cx="509443" cy="5094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0" name="TextBox 69"/>
            <p:cNvSpPr txBox="1"/>
            <p:nvPr/>
          </p:nvSpPr>
          <p:spPr>
            <a:xfrm>
              <a:off x="9033524" y="5500715"/>
              <a:ext cx="208153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with Microsoft .NET</a:t>
              </a:r>
              <a:endParaRPr lang="ko-KR" altLang="en-US" sz="1600" dirty="0">
                <a:latin typeface="a타이틀고딕2" panose="02020600000000000000" pitchFamily="18" charset="-127"/>
                <a:ea typeface="a타이틀고딕2" panose="02020600000000000000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89807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0312" y="124484"/>
            <a:ext cx="26356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2. </a:t>
            </a:r>
            <a:r>
              <a:rPr lang="ko-KR" altLang="en-US" sz="2400" dirty="0">
                <a:solidFill>
                  <a:schemeClr val="bg1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솔루션 기능 소개</a:t>
            </a:r>
          </a:p>
        </p:txBody>
      </p:sp>
      <p:cxnSp>
        <p:nvCxnSpPr>
          <p:cNvPr id="3" name="직선 연결선 2"/>
          <p:cNvCxnSpPr/>
          <p:nvPr/>
        </p:nvCxnSpPr>
        <p:spPr>
          <a:xfrm>
            <a:off x="200025" y="590550"/>
            <a:ext cx="25127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09416" y="631679"/>
            <a:ext cx="19319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2.1. </a:t>
            </a:r>
            <a:r>
              <a:rPr lang="ko-KR" altLang="en-US" sz="1400" dirty="0">
                <a:solidFill>
                  <a:schemeClr val="bg1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프로그램 기능 명세</a:t>
            </a:r>
          </a:p>
        </p:txBody>
      </p:sp>
      <p:grpSp>
        <p:nvGrpSpPr>
          <p:cNvPr id="10" name="그룹 9"/>
          <p:cNvGrpSpPr/>
          <p:nvPr/>
        </p:nvGrpSpPr>
        <p:grpSpPr>
          <a:xfrm>
            <a:off x="329823" y="1453194"/>
            <a:ext cx="2329815" cy="400110"/>
            <a:chOff x="611808" y="1694959"/>
            <a:chExt cx="2329815" cy="400110"/>
          </a:xfrm>
        </p:grpSpPr>
        <p:sp>
          <p:nvSpPr>
            <p:cNvPr id="11" name="TextBox 10"/>
            <p:cNvSpPr txBox="1"/>
            <p:nvPr/>
          </p:nvSpPr>
          <p:spPr>
            <a:xfrm>
              <a:off x="769233" y="1694959"/>
              <a:ext cx="217239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프로그램 주요 기능</a:t>
              </a: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611808" y="1842617"/>
              <a:ext cx="115860" cy="123770"/>
            </a:xfrm>
            <a:prstGeom prst="rect">
              <a:avLst/>
            </a:prstGeom>
            <a:solidFill>
              <a:srgbClr val="980100"/>
            </a:solidFill>
            <a:ln>
              <a:solidFill>
                <a:srgbClr val="9801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9" name="직사각형 48"/>
          <p:cNvSpPr/>
          <p:nvPr/>
        </p:nvSpPr>
        <p:spPr>
          <a:xfrm>
            <a:off x="549900" y="2249714"/>
            <a:ext cx="11049433" cy="3894667"/>
          </a:xfrm>
          <a:prstGeom prst="rect">
            <a:avLst/>
          </a:prstGeom>
          <a:noFill/>
          <a:ln>
            <a:solidFill>
              <a:srgbClr val="78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/>
          <p:cNvGrpSpPr/>
          <p:nvPr/>
        </p:nvGrpSpPr>
        <p:grpSpPr>
          <a:xfrm>
            <a:off x="1208822" y="2977204"/>
            <a:ext cx="1503942" cy="1518456"/>
            <a:chOff x="1727200" y="2903111"/>
            <a:chExt cx="1503942" cy="1518456"/>
          </a:xfrm>
        </p:grpSpPr>
        <p:grpSp>
          <p:nvGrpSpPr>
            <p:cNvPr id="14" name="그룹 13"/>
            <p:cNvGrpSpPr/>
            <p:nvPr/>
          </p:nvGrpSpPr>
          <p:grpSpPr>
            <a:xfrm>
              <a:off x="1988154" y="2917625"/>
              <a:ext cx="952633" cy="1503942"/>
              <a:chOff x="1988154" y="2917625"/>
              <a:chExt cx="952633" cy="1503942"/>
            </a:xfrm>
          </p:grpSpPr>
          <p:pic>
            <p:nvPicPr>
              <p:cNvPr id="8" name="그림 7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88154" y="3468934"/>
                <a:ext cx="952633" cy="952633"/>
              </a:xfrm>
              <a:prstGeom prst="rect">
                <a:avLst/>
              </a:prstGeom>
            </p:spPr>
          </p:pic>
          <p:pic>
            <p:nvPicPr>
              <p:cNvPr id="9" name="그림 8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88154" y="2917625"/>
                <a:ext cx="952633" cy="952633"/>
              </a:xfrm>
              <a:prstGeom prst="rect">
                <a:avLst/>
              </a:prstGeom>
            </p:spPr>
          </p:pic>
        </p:grpSp>
        <p:sp>
          <p:nvSpPr>
            <p:cNvPr id="15" name="직사각형 14"/>
            <p:cNvSpPr/>
            <p:nvPr/>
          </p:nvSpPr>
          <p:spPr>
            <a:xfrm>
              <a:off x="1727200" y="2903111"/>
              <a:ext cx="1503942" cy="1503942"/>
            </a:xfrm>
            <a:prstGeom prst="rect">
              <a:avLst/>
            </a:prstGeom>
            <a:noFill/>
            <a:ln w="28575">
              <a:solidFill>
                <a:srgbClr val="78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2" name="TextBox 61"/>
          <p:cNvSpPr txBox="1"/>
          <p:nvPr/>
        </p:nvSpPr>
        <p:spPr>
          <a:xfrm>
            <a:off x="1132532" y="4735245"/>
            <a:ext cx="16658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파일 관리 </a:t>
            </a:r>
            <a:r>
              <a:rPr lang="en-US" altLang="ko-KR" sz="16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&amp; </a:t>
            </a:r>
            <a:r>
              <a:rPr lang="ko-KR" altLang="en-US" sz="16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전송 </a:t>
            </a:r>
            <a:endParaRPr lang="en-US" altLang="ko-KR" sz="1600" dirty="0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  <a:p>
            <a:pPr algn="ctr"/>
            <a:r>
              <a:rPr lang="ko-KR" altLang="en-US" sz="1600" dirty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통합 솔루션</a:t>
            </a:r>
          </a:p>
        </p:txBody>
      </p:sp>
      <p:graphicFrame>
        <p:nvGraphicFramePr>
          <p:cNvPr id="64" name="표 6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7971923"/>
              </p:ext>
            </p:extLst>
          </p:nvPr>
        </p:nvGraphicFramePr>
        <p:xfrm>
          <a:off x="3244478" y="2553188"/>
          <a:ext cx="7823141" cy="3162006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37183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76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971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406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a타이틀고딕3" panose="02020600000000000000" pitchFamily="18" charset="-127"/>
                          <a:ea typeface="a타이틀고딕3" panose="02020600000000000000" pitchFamily="18" charset="-127"/>
                        </a:rPr>
                        <a:t>기능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01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a타이틀고딕3" panose="02020600000000000000" pitchFamily="18" charset="-127"/>
                          <a:ea typeface="a타이틀고딕3" panose="02020600000000000000" pitchFamily="18" charset="-127"/>
                        </a:rPr>
                        <a:t>고유번호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01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a타이틀고딕3" panose="02020600000000000000" pitchFamily="18" charset="-127"/>
                          <a:ea typeface="a타이틀고딕3" panose="02020600000000000000" pitchFamily="18" charset="-127"/>
                        </a:rPr>
                        <a:t>구현 여부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01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06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다중 케이스 관리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SFR-A02</a:t>
                      </a:r>
                      <a:endParaRPr lang="ko-KR" altLang="en-US" sz="1400" dirty="0"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O</a:t>
                      </a:r>
                      <a:endParaRPr lang="ko-KR" altLang="en-US" sz="1400" dirty="0"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70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파일 </a:t>
                      </a:r>
                      <a:r>
                        <a:rPr lang="en-US" altLang="ko-KR" sz="1400" dirty="0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/ </a:t>
                      </a:r>
                      <a:r>
                        <a:rPr lang="ko-KR" altLang="en-US" sz="1400" dirty="0" err="1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디렉토리</a:t>
                      </a:r>
                      <a:r>
                        <a:rPr lang="ko-KR" altLang="en-US" sz="1400" dirty="0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 </a:t>
                      </a:r>
                      <a:br>
                        <a:rPr lang="en-US" altLang="ko-KR" sz="1400" dirty="0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</a:br>
                      <a:r>
                        <a:rPr lang="ko-KR" altLang="en-US" sz="1400" dirty="0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업로드 </a:t>
                      </a:r>
                      <a:r>
                        <a:rPr lang="en-US" altLang="ko-KR" sz="1400" dirty="0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&amp; </a:t>
                      </a:r>
                      <a:r>
                        <a:rPr lang="ko-KR" altLang="en-US" sz="1400" dirty="0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다운로드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SFR-B01 / SFR-B02</a:t>
                      </a:r>
                      <a:endParaRPr lang="ko-KR" altLang="en-US" sz="1400" dirty="0"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O</a:t>
                      </a:r>
                      <a:endParaRPr lang="ko-KR" altLang="en-US" sz="1400" dirty="0"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06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파일 동일성 </a:t>
                      </a:r>
                      <a:r>
                        <a:rPr lang="en-US" altLang="ko-KR" sz="1400" dirty="0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&amp; </a:t>
                      </a:r>
                      <a:r>
                        <a:rPr lang="ko-KR" altLang="en-US" sz="1400" dirty="0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무결성 검증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SFR-C01</a:t>
                      </a:r>
                      <a:endParaRPr lang="ko-KR" altLang="en-US" sz="1400" dirty="0"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O</a:t>
                      </a:r>
                      <a:endParaRPr lang="ko-KR" altLang="en-US" sz="1400" dirty="0"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06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파일 버전 관리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SFR-C02</a:t>
                      </a:r>
                      <a:endParaRPr lang="ko-KR" altLang="en-US" sz="1400" dirty="0"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O</a:t>
                      </a:r>
                      <a:endParaRPr lang="ko-KR" altLang="en-US" sz="1400" dirty="0"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06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서버 </a:t>
                      </a:r>
                      <a:r>
                        <a:rPr lang="en-US" altLang="ko-KR" sz="1400" dirty="0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/ </a:t>
                      </a:r>
                      <a:r>
                        <a:rPr lang="ko-KR" altLang="en-US" sz="1400" dirty="0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클라이언트 탐색기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SIR-B01</a:t>
                      </a:r>
                      <a:endParaRPr lang="ko-KR" altLang="en-US" sz="1400" dirty="0"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O</a:t>
                      </a:r>
                      <a:endParaRPr lang="ko-KR" altLang="en-US" sz="1400" dirty="0"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406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로컬 </a:t>
                      </a:r>
                      <a:r>
                        <a:rPr lang="ko-KR" altLang="en-US" sz="1400" dirty="0" err="1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뷰어</a:t>
                      </a:r>
                      <a:r>
                        <a:rPr lang="ko-KR" altLang="en-US" sz="1400" dirty="0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 제공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SFR-D01</a:t>
                      </a:r>
                      <a:endParaRPr lang="ko-KR" altLang="en-US" sz="1400" dirty="0"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O</a:t>
                      </a:r>
                      <a:endParaRPr lang="ko-KR" altLang="en-US" sz="1400" dirty="0"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84578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/>
          </p:nvPr>
        </p:nvGraphicFramePr>
        <p:xfrm>
          <a:off x="7868314" y="1272375"/>
          <a:ext cx="4118105" cy="5056989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8236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36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236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362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2362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1692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solidFill>
                            <a:schemeClr val="bg1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11</a:t>
                      </a:r>
                      <a:r>
                        <a:rPr lang="ko-KR" altLang="en-US" sz="1100" u="none" strike="noStrike" dirty="0">
                          <a:solidFill>
                            <a:schemeClr val="bg1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주차</a:t>
                      </a:r>
                      <a:endParaRPr lang="ko-KR" alt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01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solidFill>
                            <a:schemeClr val="bg1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12</a:t>
                      </a:r>
                      <a:r>
                        <a:rPr lang="ko-KR" altLang="en-US" sz="1100" u="none" strike="noStrike" dirty="0">
                          <a:solidFill>
                            <a:schemeClr val="bg1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주차</a:t>
                      </a:r>
                      <a:endParaRPr lang="ko-KR" alt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01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solidFill>
                            <a:schemeClr val="bg1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13</a:t>
                      </a:r>
                      <a:r>
                        <a:rPr lang="ko-KR" altLang="en-US" sz="1100" u="none" strike="noStrike" dirty="0">
                          <a:solidFill>
                            <a:schemeClr val="bg1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주차</a:t>
                      </a:r>
                      <a:endParaRPr lang="ko-KR" alt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01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solidFill>
                            <a:schemeClr val="bg1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14</a:t>
                      </a:r>
                      <a:r>
                        <a:rPr lang="ko-KR" altLang="en-US" sz="1100" u="none" strike="noStrike" dirty="0">
                          <a:solidFill>
                            <a:schemeClr val="bg1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주차</a:t>
                      </a:r>
                      <a:endParaRPr lang="ko-KR" alt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01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solidFill>
                            <a:schemeClr val="bg1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15</a:t>
                      </a:r>
                      <a:r>
                        <a:rPr lang="ko-KR" altLang="en-US" sz="1100" u="none" strike="noStrike" dirty="0">
                          <a:solidFill>
                            <a:schemeClr val="bg1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주차</a:t>
                      </a:r>
                      <a:endParaRPr lang="ko-KR" alt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01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600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solidFill>
                            <a:schemeClr val="tx1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solidFill>
                            <a:schemeClr val="tx1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solidFill>
                            <a:schemeClr val="tx1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solidFill>
                            <a:schemeClr val="tx1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600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solidFill>
                            <a:schemeClr val="tx1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solidFill>
                            <a:schemeClr val="tx1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solidFill>
                            <a:schemeClr val="tx1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solidFill>
                            <a:schemeClr val="tx1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solidFill>
                            <a:schemeClr val="tx1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600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solidFill>
                            <a:schemeClr val="tx1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solidFill>
                            <a:schemeClr val="tx1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solidFill>
                            <a:schemeClr val="tx1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solidFill>
                            <a:schemeClr val="tx1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solidFill>
                            <a:schemeClr val="tx1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600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solidFill>
                            <a:schemeClr val="tx1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solidFill>
                            <a:schemeClr val="tx1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solidFill>
                            <a:schemeClr val="tx1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solidFill>
                            <a:schemeClr val="tx1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solidFill>
                            <a:schemeClr val="tx1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600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solidFill>
                            <a:schemeClr val="tx1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solidFill>
                            <a:schemeClr val="tx1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solidFill>
                            <a:schemeClr val="tx1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solidFill>
                            <a:schemeClr val="tx1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solidFill>
                            <a:schemeClr val="tx1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600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solidFill>
                            <a:schemeClr val="tx1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solidFill>
                            <a:schemeClr val="tx1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solidFill>
                            <a:schemeClr val="tx1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solidFill>
                            <a:schemeClr val="tx1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solidFill>
                            <a:schemeClr val="tx1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600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solidFill>
                            <a:schemeClr val="tx1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solidFill>
                            <a:schemeClr val="tx1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solidFill>
                            <a:schemeClr val="tx1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solidFill>
                            <a:schemeClr val="tx1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600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solidFill>
                            <a:schemeClr val="tx1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solidFill>
                            <a:schemeClr val="tx1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solidFill>
                            <a:schemeClr val="tx1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solidFill>
                            <a:schemeClr val="tx1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solidFill>
                            <a:schemeClr val="tx1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1600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solidFill>
                            <a:schemeClr val="tx1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solidFill>
                            <a:schemeClr val="tx1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solidFill>
                            <a:schemeClr val="tx1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solidFill>
                            <a:schemeClr val="tx1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solidFill>
                            <a:schemeClr val="tx1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1600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solidFill>
                            <a:schemeClr val="tx1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solidFill>
                            <a:schemeClr val="tx1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solidFill>
                            <a:schemeClr val="tx1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solidFill>
                            <a:schemeClr val="tx1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solidFill>
                            <a:schemeClr val="tx1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1600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solidFill>
                            <a:schemeClr val="tx1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solidFill>
                            <a:schemeClr val="tx1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solidFill>
                            <a:schemeClr val="tx1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solidFill>
                            <a:schemeClr val="tx1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solidFill>
                            <a:schemeClr val="tx1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1600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solidFill>
                            <a:schemeClr val="tx1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solidFill>
                            <a:schemeClr val="tx1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solidFill>
                            <a:schemeClr val="tx1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solidFill>
                            <a:schemeClr val="tx1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1600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solidFill>
                            <a:schemeClr val="tx1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solidFill>
                            <a:schemeClr val="tx1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solidFill>
                            <a:schemeClr val="tx1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solidFill>
                            <a:schemeClr val="tx1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1600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solidFill>
                            <a:schemeClr val="tx1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solidFill>
                            <a:schemeClr val="tx1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solidFill>
                            <a:schemeClr val="tx1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1600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solidFill>
                            <a:schemeClr val="tx1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solidFill>
                            <a:schemeClr val="tx1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solidFill>
                            <a:schemeClr val="tx1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solidFill>
                            <a:schemeClr val="tx1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solidFill>
                            <a:schemeClr val="tx1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80312" y="124484"/>
            <a:ext cx="26356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2. </a:t>
            </a:r>
            <a:r>
              <a:rPr lang="ko-KR" altLang="en-US" sz="2400" dirty="0">
                <a:solidFill>
                  <a:schemeClr val="bg1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솔루션 기능 소개</a:t>
            </a:r>
          </a:p>
        </p:txBody>
      </p:sp>
      <p:cxnSp>
        <p:nvCxnSpPr>
          <p:cNvPr id="3" name="직선 연결선 2"/>
          <p:cNvCxnSpPr/>
          <p:nvPr/>
        </p:nvCxnSpPr>
        <p:spPr>
          <a:xfrm>
            <a:off x="200025" y="590550"/>
            <a:ext cx="25127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09416" y="631679"/>
            <a:ext cx="17171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2.2. </a:t>
            </a:r>
            <a:r>
              <a:rPr lang="ko-KR" altLang="en-US" sz="1400" dirty="0">
                <a:solidFill>
                  <a:schemeClr val="bg1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프로젝트 일정표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754AB69-2CC5-4A8D-AA94-F2C1769F03C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00025" y="1272457"/>
          <a:ext cx="7665739" cy="5053824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976244">
                  <a:extLst>
                    <a:ext uri="{9D8B030D-6E8A-4147-A177-3AD203B41FA5}">
                      <a16:colId xmlns:a16="http://schemas.microsoft.com/office/drawing/2014/main" val="303411900"/>
                    </a:ext>
                  </a:extLst>
                </a:gridCol>
                <a:gridCol w="1897019">
                  <a:extLst>
                    <a:ext uri="{9D8B030D-6E8A-4147-A177-3AD203B41FA5}">
                      <a16:colId xmlns:a16="http://schemas.microsoft.com/office/drawing/2014/main" val="2000970565"/>
                    </a:ext>
                  </a:extLst>
                </a:gridCol>
                <a:gridCol w="798746">
                  <a:extLst>
                    <a:ext uri="{9D8B030D-6E8A-4147-A177-3AD203B41FA5}">
                      <a16:colId xmlns:a16="http://schemas.microsoft.com/office/drawing/2014/main" val="3342226073"/>
                    </a:ext>
                  </a:extLst>
                </a:gridCol>
                <a:gridCol w="798746">
                  <a:extLst>
                    <a:ext uri="{9D8B030D-6E8A-4147-A177-3AD203B41FA5}">
                      <a16:colId xmlns:a16="http://schemas.microsoft.com/office/drawing/2014/main" val="3399899391"/>
                    </a:ext>
                  </a:extLst>
                </a:gridCol>
                <a:gridCol w="798746">
                  <a:extLst>
                    <a:ext uri="{9D8B030D-6E8A-4147-A177-3AD203B41FA5}">
                      <a16:colId xmlns:a16="http://schemas.microsoft.com/office/drawing/2014/main" val="3482291600"/>
                    </a:ext>
                  </a:extLst>
                </a:gridCol>
                <a:gridCol w="798746">
                  <a:extLst>
                    <a:ext uri="{9D8B030D-6E8A-4147-A177-3AD203B41FA5}">
                      <a16:colId xmlns:a16="http://schemas.microsoft.com/office/drawing/2014/main" val="2859493958"/>
                    </a:ext>
                  </a:extLst>
                </a:gridCol>
                <a:gridCol w="798746">
                  <a:extLst>
                    <a:ext uri="{9D8B030D-6E8A-4147-A177-3AD203B41FA5}">
                      <a16:colId xmlns:a16="http://schemas.microsoft.com/office/drawing/2014/main" val="3204792849"/>
                    </a:ext>
                  </a:extLst>
                </a:gridCol>
                <a:gridCol w="798746">
                  <a:extLst>
                    <a:ext uri="{9D8B030D-6E8A-4147-A177-3AD203B41FA5}">
                      <a16:colId xmlns:a16="http://schemas.microsoft.com/office/drawing/2014/main" val="2969625342"/>
                    </a:ext>
                  </a:extLst>
                </a:gridCol>
              </a:tblGrid>
              <a:tr h="31586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solidFill>
                            <a:schemeClr val="bg1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대분류</a:t>
                      </a:r>
                      <a:endParaRPr lang="ko-KR" alt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01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solidFill>
                            <a:schemeClr val="bg1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상세</a:t>
                      </a:r>
                      <a:r>
                        <a:rPr lang="en-US" sz="1100" u="none" strike="noStrike" dirty="0">
                          <a:solidFill>
                            <a:schemeClr val="bg1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Task</a:t>
                      </a:r>
                      <a:endParaRPr 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01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solidFill>
                            <a:schemeClr val="bg1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5</a:t>
                      </a:r>
                      <a:r>
                        <a:rPr lang="ko-KR" altLang="en-US" sz="1100" u="none" strike="noStrike" dirty="0">
                          <a:solidFill>
                            <a:schemeClr val="bg1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주차</a:t>
                      </a:r>
                      <a:endParaRPr lang="ko-KR" alt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01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solidFill>
                            <a:schemeClr val="bg1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6</a:t>
                      </a:r>
                      <a:r>
                        <a:rPr lang="ko-KR" altLang="en-US" sz="1100" u="none" strike="noStrike" dirty="0">
                          <a:solidFill>
                            <a:schemeClr val="bg1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주차</a:t>
                      </a:r>
                      <a:endParaRPr lang="ko-KR" alt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01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solidFill>
                            <a:schemeClr val="bg1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7</a:t>
                      </a:r>
                      <a:r>
                        <a:rPr lang="ko-KR" altLang="en-US" sz="1100" u="none" strike="noStrike" dirty="0">
                          <a:solidFill>
                            <a:schemeClr val="bg1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주차</a:t>
                      </a:r>
                      <a:endParaRPr lang="ko-KR" alt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01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solidFill>
                            <a:schemeClr val="bg1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8</a:t>
                      </a:r>
                      <a:r>
                        <a:rPr lang="ko-KR" altLang="en-US" sz="1100" u="none" strike="noStrike" dirty="0">
                          <a:solidFill>
                            <a:schemeClr val="bg1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주차</a:t>
                      </a:r>
                      <a:endParaRPr lang="ko-KR" alt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01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solidFill>
                            <a:schemeClr val="bg1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9</a:t>
                      </a:r>
                      <a:r>
                        <a:rPr lang="ko-KR" altLang="en-US" sz="1100" u="none" strike="noStrike" dirty="0">
                          <a:solidFill>
                            <a:schemeClr val="bg1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주차</a:t>
                      </a:r>
                      <a:endParaRPr lang="ko-KR" alt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01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solidFill>
                            <a:schemeClr val="bg1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10</a:t>
                      </a:r>
                      <a:r>
                        <a:rPr lang="ko-KR" altLang="en-US" sz="1100" u="none" strike="noStrike" dirty="0">
                          <a:solidFill>
                            <a:schemeClr val="bg1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주차</a:t>
                      </a:r>
                      <a:endParaRPr lang="ko-KR" alt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01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0592309"/>
                  </a:ext>
                </a:extLst>
              </a:tr>
              <a:tr h="315864">
                <a:tc rowSpan="8"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기능</a:t>
                      </a:r>
                      <a:endParaRPr lang="ko-KR" altLang="en-US" sz="1100" b="0" i="0" u="none" strike="noStrike" dirty="0"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서버 클라이언트 연결 처리</a:t>
                      </a:r>
                      <a:endParaRPr lang="ko-KR" altLang="en-US" sz="1100" b="0" i="0" u="none" strike="noStrike" dirty="0"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2182628"/>
                  </a:ext>
                </a:extLst>
              </a:tr>
              <a:tr h="31586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다중 케이스 관리</a:t>
                      </a:r>
                      <a:endParaRPr lang="ko-KR" altLang="en-US" sz="1100" b="0" i="0" u="none" strike="noStrike" dirty="0"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25355249"/>
                  </a:ext>
                </a:extLst>
              </a:tr>
              <a:tr h="31586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파일 다운로드 </a:t>
                      </a:r>
                      <a:r>
                        <a:rPr lang="en-US" altLang="ko-KR" sz="11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&amp; </a:t>
                      </a:r>
                      <a:r>
                        <a:rPr lang="ko-KR" altLang="en-US" sz="11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업로드</a:t>
                      </a:r>
                      <a:endParaRPr lang="ko-KR" altLang="en-US" sz="1100" b="0" i="0" u="none" strike="noStrike" dirty="0"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633725"/>
                  </a:ext>
                </a:extLst>
              </a:tr>
              <a:tr h="31586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디렉토리 다운로드 </a:t>
                      </a:r>
                      <a:r>
                        <a:rPr lang="en-US" altLang="ko-KR" sz="11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&amp; </a:t>
                      </a:r>
                      <a:r>
                        <a:rPr lang="ko-KR" altLang="en-US" sz="11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업로드</a:t>
                      </a:r>
                      <a:endParaRPr lang="ko-KR" altLang="en-US" sz="1100" b="0" i="0" u="none" strike="noStrike" dirty="0"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9601073"/>
                  </a:ext>
                </a:extLst>
              </a:tr>
              <a:tr h="31586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대용량 파일 처리</a:t>
                      </a:r>
                      <a:endParaRPr lang="ko-KR" altLang="en-US" sz="1100" b="0" i="0" u="none" strike="noStrike" dirty="0"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3837076"/>
                  </a:ext>
                </a:extLst>
              </a:tr>
              <a:tr h="31586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파일 동일성 검증</a:t>
                      </a:r>
                      <a:endParaRPr lang="ko-KR" altLang="en-US" sz="1100" b="0" i="0" u="none" strike="noStrike"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9036136"/>
                  </a:ext>
                </a:extLst>
              </a:tr>
              <a:tr h="31586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파일 버전 관리</a:t>
                      </a:r>
                      <a:endParaRPr lang="ko-KR" altLang="en-US" sz="1100" b="0" i="0" u="none" strike="noStrike"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2819454"/>
                  </a:ext>
                </a:extLst>
              </a:tr>
              <a:tr h="31586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파일 뷰</a:t>
                      </a:r>
                      <a:endParaRPr lang="ko-KR" altLang="en-US" sz="1100" b="0" i="0" u="none" strike="noStrike"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2019424"/>
                  </a:ext>
                </a:extLst>
              </a:tr>
              <a:tr h="315864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인터페이스</a:t>
                      </a:r>
                      <a:endParaRPr lang="ko-KR" altLang="en-US" sz="1100" b="0" i="0" u="none" strike="noStrike" dirty="0"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서버 접속 요청</a:t>
                      </a:r>
                      <a:endParaRPr lang="ko-KR" altLang="en-US" sz="1100" b="0" i="0" u="none" strike="noStrike"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0445342"/>
                  </a:ext>
                </a:extLst>
              </a:tr>
              <a:tr h="31586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파일 탐색기</a:t>
                      </a:r>
                      <a:endParaRPr lang="ko-KR" altLang="en-US" sz="1100" b="0" i="0" u="none" strike="noStrike"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89925811"/>
                  </a:ext>
                </a:extLst>
              </a:tr>
              <a:tr h="31586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파일 핸들 요청</a:t>
                      </a:r>
                      <a:endParaRPr lang="ko-KR" altLang="en-US" sz="1100" b="0" i="0" u="none" strike="noStrike"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71366359"/>
                  </a:ext>
                </a:extLst>
              </a:tr>
              <a:tr h="31586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파일 뷰 요청</a:t>
                      </a:r>
                      <a:endParaRPr lang="ko-KR" altLang="en-US" sz="1100" b="0" i="0" u="none" strike="noStrike"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0070071"/>
                  </a:ext>
                </a:extLst>
              </a:tr>
              <a:tr h="315864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테스트</a:t>
                      </a:r>
                      <a:endParaRPr lang="ko-KR" altLang="en-US" sz="1100" b="0" i="0" u="none" strike="noStrike"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유닛 테스트</a:t>
                      </a:r>
                      <a:endParaRPr lang="ko-KR" altLang="en-US" sz="1100" b="0" i="0" u="none" strike="noStrike"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9533742"/>
                  </a:ext>
                </a:extLst>
              </a:tr>
              <a:tr h="31586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통합 테스트</a:t>
                      </a:r>
                      <a:endParaRPr lang="ko-KR" altLang="en-US" sz="1100" b="0" i="0" u="none" strike="noStrike"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7718859"/>
                  </a:ext>
                </a:extLst>
              </a:tr>
              <a:tr h="31586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관리</a:t>
                      </a:r>
                      <a:endParaRPr lang="ko-KR" altLang="en-US" sz="1100" b="0" i="0" u="none" strike="noStrike"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보고서 및 발표</a:t>
                      </a:r>
                      <a:endParaRPr lang="ko-KR" altLang="en-US" sz="1100" b="0" i="0" u="none" strike="noStrike"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40722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37579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0312" y="124484"/>
            <a:ext cx="17283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3. </a:t>
            </a:r>
            <a:r>
              <a:rPr lang="ko-KR" altLang="en-US" sz="2400" dirty="0">
                <a:solidFill>
                  <a:schemeClr val="bg1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구현 내용</a:t>
            </a:r>
          </a:p>
        </p:txBody>
      </p:sp>
      <p:cxnSp>
        <p:nvCxnSpPr>
          <p:cNvPr id="3" name="직선 연결선 2"/>
          <p:cNvCxnSpPr/>
          <p:nvPr/>
        </p:nvCxnSpPr>
        <p:spPr>
          <a:xfrm>
            <a:off x="200025" y="590550"/>
            <a:ext cx="25127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09416" y="631679"/>
            <a:ext cx="12362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3.1. </a:t>
            </a:r>
            <a:r>
              <a:rPr lang="ko-KR" altLang="en-US" sz="1400" dirty="0">
                <a:solidFill>
                  <a:schemeClr val="bg1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역할 분담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3C83AA1-E021-4A01-9550-1AF6716E3E8D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626774" y="3936975"/>
          <a:ext cx="3197628" cy="175761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086453">
                  <a:extLst>
                    <a:ext uri="{9D8B030D-6E8A-4147-A177-3AD203B41FA5}">
                      <a16:colId xmlns:a16="http://schemas.microsoft.com/office/drawing/2014/main" val="303411900"/>
                    </a:ext>
                  </a:extLst>
                </a:gridCol>
                <a:gridCol w="2111175">
                  <a:extLst>
                    <a:ext uri="{9D8B030D-6E8A-4147-A177-3AD203B41FA5}">
                      <a16:colId xmlns:a16="http://schemas.microsoft.com/office/drawing/2014/main" val="2000970565"/>
                    </a:ext>
                  </a:extLst>
                </a:gridCol>
              </a:tblGrid>
              <a:tr h="35152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solidFill>
                            <a:schemeClr val="bg1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담당자</a:t>
                      </a:r>
                      <a:endParaRPr lang="ko-KR" altLang="en-US" sz="1000" b="0" i="0" u="none" strike="noStrike" dirty="0">
                        <a:solidFill>
                          <a:schemeClr val="bg1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10600" marR="10600" marT="10600" marB="0" anchor="ctr">
                    <a:lnL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01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solidFill>
                            <a:schemeClr val="bg1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상세</a:t>
                      </a:r>
                      <a:r>
                        <a:rPr lang="en-US" sz="1000" u="none" strike="noStrike" dirty="0">
                          <a:solidFill>
                            <a:schemeClr val="bg1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Task</a:t>
                      </a:r>
                      <a:endParaRPr lang="en-US" sz="1000" b="0" i="0" u="none" strike="noStrike" dirty="0">
                        <a:solidFill>
                          <a:schemeClr val="bg1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10600" marR="10600" marT="1060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01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0592309"/>
                  </a:ext>
                </a:extLst>
              </a:tr>
              <a:tr h="351522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안준수</a:t>
                      </a:r>
                      <a:endParaRPr lang="ko-KR" altLang="en-US" sz="1200" b="0" i="0" u="none" strike="noStrike" dirty="0"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101763" marR="101763" marT="50881" marB="50881" anchor="ctr">
                    <a:lnL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서버 클라이언트 </a:t>
                      </a:r>
                      <a:r>
                        <a:rPr lang="ko-KR" altLang="en-US" sz="12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연결 처리</a:t>
                      </a:r>
                      <a:endParaRPr lang="ko-KR" altLang="en-US" sz="1200" b="0" i="0" u="none" strike="noStrike" dirty="0"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10600" marR="10600" marT="10600" marB="0" anchor="ctr">
                    <a:lnL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2182628"/>
                  </a:ext>
                </a:extLst>
              </a:tr>
              <a:tr h="35152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다중 케이스 관리</a:t>
                      </a:r>
                      <a:endParaRPr lang="ko-KR" altLang="en-US" sz="1200" b="0" i="0" u="none" strike="noStrike" dirty="0"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10600" marR="10600" marT="10600" marB="0" anchor="ctr">
                    <a:lnL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70345924"/>
                  </a:ext>
                </a:extLst>
              </a:tr>
              <a:tr h="35152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서버 폼 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10600" marR="10600" marT="10600" marB="0" anchor="ctr">
                    <a:lnR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633725"/>
                  </a:ext>
                </a:extLst>
              </a:tr>
              <a:tr h="35152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서버</a:t>
                      </a: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-</a:t>
                      </a: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클라이언트 연결 폼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10600" marR="10600" marT="10600" marB="0" anchor="ctr">
                    <a:lnR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07347132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881AB98B-320B-4370-9367-60BA2BC162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5153070"/>
              </p:ext>
            </p:extLst>
          </p:nvPr>
        </p:nvGraphicFramePr>
        <p:xfrm>
          <a:off x="6626774" y="1748900"/>
          <a:ext cx="3197628" cy="175761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086453">
                  <a:extLst>
                    <a:ext uri="{9D8B030D-6E8A-4147-A177-3AD203B41FA5}">
                      <a16:colId xmlns:a16="http://schemas.microsoft.com/office/drawing/2014/main" val="303411900"/>
                    </a:ext>
                  </a:extLst>
                </a:gridCol>
                <a:gridCol w="2111175">
                  <a:extLst>
                    <a:ext uri="{9D8B030D-6E8A-4147-A177-3AD203B41FA5}">
                      <a16:colId xmlns:a16="http://schemas.microsoft.com/office/drawing/2014/main" val="2000970565"/>
                    </a:ext>
                  </a:extLst>
                </a:gridCol>
              </a:tblGrid>
              <a:tr h="35152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solidFill>
                            <a:schemeClr val="bg1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담당자</a:t>
                      </a:r>
                      <a:endParaRPr lang="ko-KR" altLang="en-US" sz="1000" b="0" i="0" u="none" strike="noStrike" dirty="0">
                        <a:solidFill>
                          <a:schemeClr val="bg1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10600" marR="10600" marT="10600" marB="0" anchor="ctr">
                    <a:lnL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01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solidFill>
                            <a:schemeClr val="bg1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상세</a:t>
                      </a:r>
                      <a:r>
                        <a:rPr lang="en-US" sz="1000" u="none" strike="noStrike" dirty="0">
                          <a:solidFill>
                            <a:schemeClr val="bg1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Task</a:t>
                      </a:r>
                      <a:endParaRPr lang="en-US" sz="1000" b="0" i="0" u="none" strike="noStrike" dirty="0">
                        <a:solidFill>
                          <a:schemeClr val="bg1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10600" marR="10600" marT="1060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01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0592309"/>
                  </a:ext>
                </a:extLst>
              </a:tr>
              <a:tr h="351522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김광환</a:t>
                      </a:r>
                      <a:endParaRPr lang="ko-KR" altLang="en-US" sz="1200" b="0" i="0" u="none" strike="noStrike" dirty="0"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101763" marR="101763" marT="50881" marB="50881" anchor="ctr">
                    <a:lnL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파일 버전 관리</a:t>
                      </a:r>
                      <a:endParaRPr lang="ko-KR" altLang="en-US" sz="1200" b="0" i="0" u="none" strike="noStrike" dirty="0"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10600" marR="10600" marT="10600" marB="0" anchor="ctr">
                    <a:lnL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2182628"/>
                  </a:ext>
                </a:extLst>
              </a:tr>
              <a:tr h="35152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파일 탐색기 </a:t>
                      </a: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(</a:t>
                      </a: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클라이언트</a:t>
                      </a: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)</a:t>
                      </a:r>
                      <a:endParaRPr lang="ko-KR" altLang="en-US" sz="1200" b="0" i="0" u="none" strike="noStrike" dirty="0"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10600" marR="10600" marT="10600" marB="0" anchor="ctr">
                    <a:lnL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15551850"/>
                  </a:ext>
                </a:extLst>
              </a:tr>
              <a:tr h="35152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클라이언트 폼 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10600" marR="10600" marT="10600" marB="0" anchor="ctr">
                    <a:lnL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633725"/>
                  </a:ext>
                </a:extLst>
              </a:tr>
              <a:tr h="35152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프로그램 통합 테스트</a:t>
                      </a:r>
                    </a:p>
                  </a:txBody>
                  <a:tcPr marL="10600" marR="10600" marT="10600" marB="0" anchor="ctr">
                    <a:lnL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35930586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6F2DF237-26AD-401B-8EB8-2BC838FD68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5175113"/>
              </p:ext>
            </p:extLst>
          </p:nvPr>
        </p:nvGraphicFramePr>
        <p:xfrm>
          <a:off x="2261067" y="1748900"/>
          <a:ext cx="3197628" cy="175761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086453">
                  <a:extLst>
                    <a:ext uri="{9D8B030D-6E8A-4147-A177-3AD203B41FA5}">
                      <a16:colId xmlns:a16="http://schemas.microsoft.com/office/drawing/2014/main" val="303411900"/>
                    </a:ext>
                  </a:extLst>
                </a:gridCol>
                <a:gridCol w="2111175">
                  <a:extLst>
                    <a:ext uri="{9D8B030D-6E8A-4147-A177-3AD203B41FA5}">
                      <a16:colId xmlns:a16="http://schemas.microsoft.com/office/drawing/2014/main" val="2000970565"/>
                    </a:ext>
                  </a:extLst>
                </a:gridCol>
              </a:tblGrid>
              <a:tr h="35152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solidFill>
                            <a:schemeClr val="bg1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담당자</a:t>
                      </a:r>
                      <a:endParaRPr lang="ko-KR" altLang="en-US" sz="1000" b="0" i="0" u="none" strike="noStrike" dirty="0">
                        <a:solidFill>
                          <a:schemeClr val="bg1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10600" marR="10600" marT="10600" marB="0" anchor="ctr">
                    <a:lnL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01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solidFill>
                            <a:schemeClr val="bg1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상세</a:t>
                      </a:r>
                      <a:r>
                        <a:rPr lang="en-US" sz="1000" u="none" strike="noStrike" dirty="0">
                          <a:solidFill>
                            <a:schemeClr val="bg1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Task</a:t>
                      </a:r>
                      <a:endParaRPr lang="en-US" sz="1000" b="0" i="0" u="none" strike="noStrike" dirty="0">
                        <a:solidFill>
                          <a:schemeClr val="bg1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10600" marR="10600" marT="1060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01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0592309"/>
                  </a:ext>
                </a:extLst>
              </a:tr>
              <a:tr h="351522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박강민</a:t>
                      </a:r>
                      <a:endParaRPr lang="ko-KR" altLang="en-US" sz="1200" b="0" i="0" u="none" strike="noStrike" dirty="0"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101763" marR="101763" marT="50881" marB="50881" anchor="ctr">
                    <a:lnL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파일 다운로드 </a:t>
                      </a:r>
                      <a:r>
                        <a:rPr lang="en-US" altLang="ko-KR" sz="1200" u="none" strike="noStrik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&amp; </a:t>
                      </a:r>
                      <a:r>
                        <a:rPr lang="ko-KR" altLang="en-US" sz="1200" u="none" strike="noStrik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업로드</a:t>
                      </a:r>
                      <a:endParaRPr lang="ko-KR" altLang="en-US" sz="1200" b="0" i="0" u="none" strike="noStrike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10600" marR="10600" marT="10600" marB="0" anchor="ctr">
                    <a:lnL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2182628"/>
                  </a:ext>
                </a:extLst>
              </a:tr>
              <a:tr h="35152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디렉토리 다운로드 </a:t>
                      </a:r>
                      <a:r>
                        <a:rPr lang="en-US" altLang="ko-KR" sz="12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&amp; </a:t>
                      </a:r>
                      <a:r>
                        <a:rPr lang="ko-KR" altLang="en-US" sz="12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업로드</a:t>
                      </a:r>
                      <a:endParaRPr lang="ko-KR" altLang="en-US" sz="1200" b="0" i="0" u="none" strike="noStrike" dirty="0"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10600" marR="10600" marT="10600" marB="0" anchor="ctr">
                    <a:lnL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5471494"/>
                  </a:ext>
                </a:extLst>
              </a:tr>
              <a:tr h="35152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파일 탐색기 </a:t>
                      </a:r>
                      <a:r>
                        <a:rPr lang="en-US" altLang="ko-KR" sz="12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(</a:t>
                      </a:r>
                      <a:r>
                        <a:rPr lang="ko-KR" altLang="en-US" sz="12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서버</a:t>
                      </a:r>
                      <a:r>
                        <a:rPr lang="en-US" altLang="ko-KR" sz="1200" u="none" strike="noStrike" dirty="0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)</a:t>
                      </a:r>
                      <a:endParaRPr lang="ko-KR" altLang="en-US" sz="1200" b="0" i="0" u="none" strike="noStrike" dirty="0"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10600" marR="10600" marT="10600" marB="0" anchor="ctr">
                    <a:lnL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633725"/>
                  </a:ext>
                </a:extLst>
              </a:tr>
              <a:tr h="35152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프로그램 모듈 통합</a:t>
                      </a:r>
                    </a:p>
                  </a:txBody>
                  <a:tcPr marL="10600" marR="10600" marT="10600" marB="0" anchor="ctr">
                    <a:lnL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0046119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164BA023-A6D8-478B-9ABD-DFAB855442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7159191"/>
              </p:ext>
            </p:extLst>
          </p:nvPr>
        </p:nvGraphicFramePr>
        <p:xfrm>
          <a:off x="2261067" y="3936975"/>
          <a:ext cx="3197628" cy="175761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086453">
                  <a:extLst>
                    <a:ext uri="{9D8B030D-6E8A-4147-A177-3AD203B41FA5}">
                      <a16:colId xmlns:a16="http://schemas.microsoft.com/office/drawing/2014/main" val="303411900"/>
                    </a:ext>
                  </a:extLst>
                </a:gridCol>
                <a:gridCol w="2111175">
                  <a:extLst>
                    <a:ext uri="{9D8B030D-6E8A-4147-A177-3AD203B41FA5}">
                      <a16:colId xmlns:a16="http://schemas.microsoft.com/office/drawing/2014/main" val="2000970565"/>
                    </a:ext>
                  </a:extLst>
                </a:gridCol>
              </a:tblGrid>
              <a:tr h="35152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solidFill>
                            <a:schemeClr val="bg1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담당자</a:t>
                      </a:r>
                      <a:endParaRPr lang="ko-KR" altLang="en-US" sz="1000" b="0" i="0" u="none" strike="noStrike" dirty="0">
                        <a:solidFill>
                          <a:schemeClr val="bg1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10600" marR="10600" marT="10600" marB="0" anchor="ctr">
                    <a:lnL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01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solidFill>
                            <a:schemeClr val="bg1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상세</a:t>
                      </a:r>
                      <a:r>
                        <a:rPr lang="en-US" sz="1000" u="none" strike="noStrike" dirty="0">
                          <a:solidFill>
                            <a:schemeClr val="bg1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Task</a:t>
                      </a:r>
                      <a:endParaRPr lang="en-US" sz="1000" b="0" i="0" u="none" strike="noStrike" dirty="0">
                        <a:solidFill>
                          <a:schemeClr val="bg1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10600" marR="10600" marT="1060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01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0592309"/>
                  </a:ext>
                </a:extLst>
              </a:tr>
              <a:tr h="351522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김영빈</a:t>
                      </a:r>
                      <a:endParaRPr lang="ko-KR" altLang="en-US" sz="1200" b="0" i="0" u="none" strike="noStrike" dirty="0"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101763" marR="101763" marT="50881" marB="50881" anchor="ctr">
                    <a:lnL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파일 동일성 검증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타이틀고딕2" panose="02020600000000000000" pitchFamily="18" charset="-127"/>
                        <a:ea typeface="a타이틀고딕2" panose="02020600000000000000" pitchFamily="18" charset="-127"/>
                      </a:endParaRPr>
                    </a:p>
                  </a:txBody>
                  <a:tcPr marL="10600" marR="10600" marT="10600" marB="0" anchor="ctr">
                    <a:lnL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2182628"/>
                  </a:ext>
                </a:extLst>
              </a:tr>
              <a:tr h="35152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텍스트 파일 뷰어</a:t>
                      </a:r>
                    </a:p>
                  </a:txBody>
                  <a:tcPr marL="10600" marR="10600" marT="10600" marB="0" anchor="ctr">
                    <a:lnL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3868497"/>
                  </a:ext>
                </a:extLst>
              </a:tr>
              <a:tr h="35152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이미지 파일 뷰어</a:t>
                      </a:r>
                    </a:p>
                  </a:txBody>
                  <a:tcPr marL="10600" marR="10600" marT="10600" marB="0" anchor="ctr">
                    <a:lnL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633725"/>
                  </a:ext>
                </a:extLst>
              </a:tr>
              <a:tr h="35152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a타이틀고딕2" panose="02020600000000000000" pitchFamily="18" charset="-127"/>
                          <a:ea typeface="a타이틀고딕2" panose="02020600000000000000" pitchFamily="18" charset="-127"/>
                        </a:rPr>
                        <a:t>프로그램 모듈 테스트</a:t>
                      </a:r>
                    </a:p>
                  </a:txBody>
                  <a:tcPr marL="10600" marR="10600" marT="10600" marB="0" anchor="ctr">
                    <a:lnL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701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41599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93491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그룹 21">
            <a:extLst>
              <a:ext uri="{FF2B5EF4-FFF2-40B4-BE49-F238E27FC236}">
                <a16:creationId xmlns:a16="http://schemas.microsoft.com/office/drawing/2014/main" id="{738B2517-DF52-45B1-9430-1F1E5F38694B}"/>
              </a:ext>
            </a:extLst>
          </p:cNvPr>
          <p:cNvGrpSpPr/>
          <p:nvPr/>
        </p:nvGrpSpPr>
        <p:grpSpPr>
          <a:xfrm>
            <a:off x="550156" y="2202025"/>
            <a:ext cx="5383905" cy="3055925"/>
            <a:chOff x="550156" y="2202025"/>
            <a:chExt cx="5383905" cy="3055925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FE3BD575-B580-42D2-88A2-8FEDCFFDC7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50156" y="2202025"/>
              <a:ext cx="5383905" cy="3055925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18FA27D7-56B2-48AF-8884-1BBC6DFCD0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66784" y="2940217"/>
              <a:ext cx="450680" cy="153503"/>
            </a:xfrm>
            <a:prstGeom prst="rect">
              <a:avLst/>
            </a:prstGeom>
          </p:spPr>
        </p:pic>
      </p:grpSp>
      <p:sp>
        <p:nvSpPr>
          <p:cNvPr id="2" name="TextBox 1"/>
          <p:cNvSpPr txBox="1"/>
          <p:nvPr/>
        </p:nvSpPr>
        <p:spPr>
          <a:xfrm>
            <a:off x="80312" y="124484"/>
            <a:ext cx="17283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3. </a:t>
            </a:r>
            <a:r>
              <a:rPr lang="ko-KR" altLang="en-US" sz="2400" dirty="0">
                <a:solidFill>
                  <a:schemeClr val="bg1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구현 내용</a:t>
            </a:r>
          </a:p>
        </p:txBody>
      </p:sp>
      <p:cxnSp>
        <p:nvCxnSpPr>
          <p:cNvPr id="3" name="직선 연결선 2"/>
          <p:cNvCxnSpPr/>
          <p:nvPr/>
        </p:nvCxnSpPr>
        <p:spPr>
          <a:xfrm>
            <a:off x="200025" y="590550"/>
            <a:ext cx="25127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09416" y="631679"/>
            <a:ext cx="39303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3.2.  </a:t>
            </a:r>
            <a:r>
              <a:rPr lang="ko-KR" altLang="en-US" sz="1400" dirty="0">
                <a:solidFill>
                  <a:schemeClr val="bg1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서버 클라이언트 연결 처리</a:t>
            </a:r>
            <a:r>
              <a:rPr lang="en-US" altLang="ko-KR" sz="1400" dirty="0">
                <a:solidFill>
                  <a:schemeClr val="bg1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(Server)</a:t>
            </a:r>
            <a:r>
              <a:rPr lang="ko-KR" altLang="en-US" sz="1400" dirty="0">
                <a:solidFill>
                  <a:schemeClr val="bg1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 </a:t>
            </a:r>
            <a:r>
              <a:rPr lang="en-US" altLang="ko-KR" sz="1400" dirty="0">
                <a:solidFill>
                  <a:schemeClr val="bg1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- </a:t>
            </a:r>
            <a:r>
              <a:rPr lang="ko-KR" altLang="en-US" sz="1400" dirty="0">
                <a:solidFill>
                  <a:schemeClr val="bg1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안준수</a:t>
            </a:r>
            <a:r>
              <a:rPr lang="en-US" altLang="ko-KR" sz="1400" dirty="0">
                <a:solidFill>
                  <a:schemeClr val="bg1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 </a:t>
            </a:r>
            <a:endParaRPr lang="ko-KR" altLang="en-US" sz="1400" dirty="0">
              <a:solidFill>
                <a:schemeClr val="bg1"/>
              </a:solidFill>
              <a:latin typeface="a타이틀고딕3" panose="02020600000000000000" pitchFamily="18" charset="-127"/>
              <a:ea typeface="a타이틀고딕3" panose="02020600000000000000" pitchFamily="18" charset="-127"/>
            </a:endParaRPr>
          </a:p>
        </p:txBody>
      </p:sp>
      <p:sp>
        <p:nvSpPr>
          <p:cNvPr id="9" name="이등변 삼각형 8">
            <a:extLst>
              <a:ext uri="{FF2B5EF4-FFF2-40B4-BE49-F238E27FC236}">
                <a16:creationId xmlns:a16="http://schemas.microsoft.com/office/drawing/2014/main" id="{1B430121-3C20-4FA7-9140-2620251273ED}"/>
              </a:ext>
            </a:extLst>
          </p:cNvPr>
          <p:cNvSpPr/>
          <p:nvPr/>
        </p:nvSpPr>
        <p:spPr>
          <a:xfrm rot="5400000">
            <a:off x="4613304" y="3652803"/>
            <a:ext cx="3179314" cy="277759"/>
          </a:xfrm>
          <a:prstGeom prst="triangl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C718A7-5DB1-419D-B877-BA0B08B62074}"/>
              </a:ext>
            </a:extLst>
          </p:cNvPr>
          <p:cNvSpPr txBox="1"/>
          <p:nvPr/>
        </p:nvSpPr>
        <p:spPr>
          <a:xfrm>
            <a:off x="1079969" y="2707689"/>
            <a:ext cx="4026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>
                <a:solidFill>
                  <a:srgbClr val="980100"/>
                </a:solidFill>
              </a:rPr>
              <a:t>②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03421B7-B972-4A05-9E9F-85688F0A82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9853" y="1909517"/>
            <a:ext cx="4150582" cy="87041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3139FC1-4666-42DC-B5AA-F30CCD421C82}"/>
              </a:ext>
            </a:extLst>
          </p:cNvPr>
          <p:cNvSpPr txBox="1"/>
          <p:nvPr/>
        </p:nvSpPr>
        <p:spPr>
          <a:xfrm>
            <a:off x="289857" y="1953087"/>
            <a:ext cx="4026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>
                <a:solidFill>
                  <a:srgbClr val="980100"/>
                </a:solidFill>
              </a:rPr>
              <a:t>①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6B6DA71-BCC0-48F5-85B2-DCF9EE77004B}"/>
              </a:ext>
            </a:extLst>
          </p:cNvPr>
          <p:cNvSpPr txBox="1"/>
          <p:nvPr/>
        </p:nvSpPr>
        <p:spPr>
          <a:xfrm>
            <a:off x="6471861" y="2157300"/>
            <a:ext cx="4026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>
                <a:solidFill>
                  <a:srgbClr val="980100"/>
                </a:solidFill>
              </a:rPr>
              <a:t>②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1930E437-A621-40F8-9730-CFC3A8FCE5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9853" y="3300873"/>
            <a:ext cx="4918288" cy="284247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B285460-75B7-4A7C-B282-4243EB94B79A}"/>
              </a:ext>
            </a:extLst>
          </p:cNvPr>
          <p:cNvSpPr txBox="1"/>
          <p:nvPr/>
        </p:nvSpPr>
        <p:spPr>
          <a:xfrm>
            <a:off x="6789853" y="1632518"/>
            <a:ext cx="14546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>
                <a:solidFill>
                  <a:srgbClr val="980100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FMServer form.cs</a:t>
            </a:r>
            <a:endParaRPr lang="ko-KR" altLang="en-US" sz="1200">
              <a:solidFill>
                <a:srgbClr val="980100"/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39AFA6E-9D7D-4CCF-926B-3414D036DB53}"/>
              </a:ext>
            </a:extLst>
          </p:cNvPr>
          <p:cNvSpPr txBox="1"/>
          <p:nvPr/>
        </p:nvSpPr>
        <p:spPr>
          <a:xfrm>
            <a:off x="6780975" y="2986021"/>
            <a:ext cx="30703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>
                <a:solidFill>
                  <a:srgbClr val="980100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PacketLibrary</a:t>
            </a:r>
            <a:r>
              <a:rPr lang="en-US" altLang="ko-KR" sz="1200" dirty="0">
                <a:solidFill>
                  <a:srgbClr val="980100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 </a:t>
            </a:r>
            <a:r>
              <a:rPr lang="en-US" altLang="ko-KR" sz="1200" dirty="0" err="1">
                <a:solidFill>
                  <a:srgbClr val="980100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Packet.cs</a:t>
            </a:r>
            <a:r>
              <a:rPr lang="en-US" altLang="ko-KR" sz="1200" dirty="0">
                <a:solidFill>
                  <a:srgbClr val="980100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 – class </a:t>
            </a:r>
            <a:r>
              <a:rPr lang="en-US" altLang="ko-KR" sz="1200" dirty="0" err="1">
                <a:solidFill>
                  <a:srgbClr val="980100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PUtility</a:t>
            </a:r>
            <a:endParaRPr lang="ko-KR" altLang="en-US" sz="1200" dirty="0">
              <a:solidFill>
                <a:srgbClr val="980100"/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6D2E14F-7EAE-4E1B-8D9C-B6EA5DA2BF4C}"/>
              </a:ext>
            </a:extLst>
          </p:cNvPr>
          <p:cNvSpPr/>
          <p:nvPr/>
        </p:nvSpPr>
        <p:spPr>
          <a:xfrm>
            <a:off x="7022237" y="4261282"/>
            <a:ext cx="4554245" cy="1447060"/>
          </a:xfrm>
          <a:prstGeom prst="rect">
            <a:avLst/>
          </a:prstGeom>
          <a:noFill/>
          <a:ln w="19050">
            <a:solidFill>
              <a:srgbClr val="9701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9221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그룹 21">
            <a:extLst>
              <a:ext uri="{FF2B5EF4-FFF2-40B4-BE49-F238E27FC236}">
                <a16:creationId xmlns:a16="http://schemas.microsoft.com/office/drawing/2014/main" id="{738B2517-DF52-45B1-9430-1F1E5F38694B}"/>
              </a:ext>
            </a:extLst>
          </p:cNvPr>
          <p:cNvGrpSpPr/>
          <p:nvPr/>
        </p:nvGrpSpPr>
        <p:grpSpPr>
          <a:xfrm>
            <a:off x="550156" y="2202025"/>
            <a:ext cx="5383905" cy="3055925"/>
            <a:chOff x="550156" y="2202025"/>
            <a:chExt cx="5383905" cy="3055925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FE3BD575-B580-42D2-88A2-8FEDCFFDC7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50156" y="2202025"/>
              <a:ext cx="5383905" cy="3055925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18FA27D7-56B2-48AF-8884-1BBC6DFCD0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66784" y="2940217"/>
              <a:ext cx="450680" cy="153503"/>
            </a:xfrm>
            <a:prstGeom prst="rect">
              <a:avLst/>
            </a:prstGeom>
          </p:spPr>
        </p:pic>
      </p:grpSp>
      <p:sp>
        <p:nvSpPr>
          <p:cNvPr id="2" name="TextBox 1"/>
          <p:cNvSpPr txBox="1"/>
          <p:nvPr/>
        </p:nvSpPr>
        <p:spPr>
          <a:xfrm>
            <a:off x="80312" y="124484"/>
            <a:ext cx="17283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3. </a:t>
            </a:r>
            <a:r>
              <a:rPr lang="ko-KR" altLang="en-US" sz="2400" dirty="0">
                <a:solidFill>
                  <a:schemeClr val="bg1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구현 내용</a:t>
            </a:r>
          </a:p>
        </p:txBody>
      </p:sp>
      <p:cxnSp>
        <p:nvCxnSpPr>
          <p:cNvPr id="3" name="직선 연결선 2"/>
          <p:cNvCxnSpPr/>
          <p:nvPr/>
        </p:nvCxnSpPr>
        <p:spPr>
          <a:xfrm>
            <a:off x="200025" y="590550"/>
            <a:ext cx="25127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09416" y="631679"/>
            <a:ext cx="39303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3.2.  </a:t>
            </a:r>
            <a:r>
              <a:rPr lang="ko-KR" altLang="en-US" sz="1400" dirty="0">
                <a:solidFill>
                  <a:schemeClr val="bg1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서버 클라이언트 연결 처리</a:t>
            </a:r>
            <a:r>
              <a:rPr lang="en-US" altLang="ko-KR" sz="1400" dirty="0">
                <a:solidFill>
                  <a:schemeClr val="bg1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(Server)</a:t>
            </a:r>
            <a:r>
              <a:rPr lang="ko-KR" altLang="en-US" sz="1400" dirty="0">
                <a:solidFill>
                  <a:schemeClr val="bg1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 </a:t>
            </a:r>
            <a:r>
              <a:rPr lang="en-US" altLang="ko-KR" sz="1400" dirty="0">
                <a:solidFill>
                  <a:schemeClr val="bg1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- </a:t>
            </a:r>
            <a:r>
              <a:rPr lang="ko-KR" altLang="en-US" sz="1400" dirty="0">
                <a:solidFill>
                  <a:schemeClr val="bg1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안준수</a:t>
            </a:r>
            <a:r>
              <a:rPr lang="en-US" altLang="ko-KR" sz="1400" dirty="0">
                <a:solidFill>
                  <a:schemeClr val="bg1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</a:rPr>
              <a:t> </a:t>
            </a:r>
            <a:endParaRPr lang="ko-KR" altLang="en-US" sz="1400" dirty="0">
              <a:solidFill>
                <a:schemeClr val="bg1"/>
              </a:solidFill>
              <a:latin typeface="a타이틀고딕3" panose="02020600000000000000" pitchFamily="18" charset="-127"/>
              <a:ea typeface="a타이틀고딕3" panose="02020600000000000000" pitchFamily="18" charset="-127"/>
            </a:endParaRPr>
          </a:p>
        </p:txBody>
      </p:sp>
      <p:sp>
        <p:nvSpPr>
          <p:cNvPr id="9" name="이등변 삼각형 8">
            <a:extLst>
              <a:ext uri="{FF2B5EF4-FFF2-40B4-BE49-F238E27FC236}">
                <a16:creationId xmlns:a16="http://schemas.microsoft.com/office/drawing/2014/main" id="{1B430121-3C20-4FA7-9140-2620251273ED}"/>
              </a:ext>
            </a:extLst>
          </p:cNvPr>
          <p:cNvSpPr/>
          <p:nvPr/>
        </p:nvSpPr>
        <p:spPr>
          <a:xfrm rot="5400000">
            <a:off x="4613304" y="3652803"/>
            <a:ext cx="3179314" cy="277759"/>
          </a:xfrm>
          <a:prstGeom prst="triangl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03421B7-B972-4A05-9E9F-85688F0A82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9853" y="1909517"/>
            <a:ext cx="4150582" cy="87041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B285460-75B7-4A7C-B282-4243EB94B79A}"/>
              </a:ext>
            </a:extLst>
          </p:cNvPr>
          <p:cNvSpPr txBox="1"/>
          <p:nvPr/>
        </p:nvSpPr>
        <p:spPr>
          <a:xfrm>
            <a:off x="6789853" y="1632518"/>
            <a:ext cx="14546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>
                <a:solidFill>
                  <a:srgbClr val="980100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FMServer form.cs</a:t>
            </a:r>
            <a:endParaRPr lang="ko-KR" altLang="en-US" sz="1200">
              <a:solidFill>
                <a:srgbClr val="980100"/>
              </a:solidFill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37192644-4B22-4E11-AA53-B17BB3BF5A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9854" y="3127928"/>
            <a:ext cx="5070714" cy="188121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7AF35E72-3C37-4C50-B884-DFCACDCE32B4}"/>
              </a:ext>
            </a:extLst>
          </p:cNvPr>
          <p:cNvSpPr txBox="1"/>
          <p:nvPr/>
        </p:nvSpPr>
        <p:spPr>
          <a:xfrm>
            <a:off x="485165" y="3311370"/>
            <a:ext cx="4026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>
                <a:solidFill>
                  <a:srgbClr val="980100"/>
                </a:solidFill>
              </a:rPr>
              <a:t>③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BED8082-B130-422D-86F8-715103736D77}"/>
              </a:ext>
            </a:extLst>
          </p:cNvPr>
          <p:cNvSpPr txBox="1"/>
          <p:nvPr/>
        </p:nvSpPr>
        <p:spPr>
          <a:xfrm>
            <a:off x="6484201" y="4385932"/>
            <a:ext cx="4026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>
                <a:solidFill>
                  <a:srgbClr val="980100"/>
                </a:solidFill>
              </a:rPr>
              <a:t>③</a:t>
            </a:r>
          </a:p>
        </p:txBody>
      </p:sp>
    </p:spTree>
    <p:extLst>
      <p:ext uri="{BB962C8B-B14F-4D97-AF65-F5344CB8AC3E}">
        <p14:creationId xmlns:p14="http://schemas.microsoft.com/office/powerpoint/2010/main" val="3456214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382</TotalTime>
  <Words>988</Words>
  <Application>Microsoft Office PowerPoint</Application>
  <PresentationFormat>와이드스크린</PresentationFormat>
  <Paragraphs>403</Paragraphs>
  <Slides>30</Slides>
  <Notes>0</Notes>
  <HiddenSlides>0</HiddenSlides>
  <MMClips>3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7" baseType="lpstr">
      <vt:lpstr>a타이틀고딕3</vt:lpstr>
      <vt:lpstr>a타이틀고딕2</vt:lpstr>
      <vt:lpstr>맑은 고딕</vt:lpstr>
      <vt:lpstr>Wingdings</vt:lpstr>
      <vt:lpstr>a타이틀고딕1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사용자</dc:creator>
  <cp:lastModifiedBy>pr0gr4m</cp:lastModifiedBy>
  <cp:revision>89</cp:revision>
  <dcterms:created xsi:type="dcterms:W3CDTF">2018-06-13T08:47:37Z</dcterms:created>
  <dcterms:modified xsi:type="dcterms:W3CDTF">2018-06-14T14:09:32Z</dcterms:modified>
</cp:coreProperties>
</file>